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1"/>
  </p:notesMasterIdLst>
  <p:sldIdLst>
    <p:sldId id="256" r:id="rId2"/>
    <p:sldId id="267" r:id="rId3"/>
    <p:sldId id="270" r:id="rId4"/>
    <p:sldId id="266" r:id="rId5"/>
    <p:sldId id="260" r:id="rId6"/>
    <p:sldId id="261" r:id="rId7"/>
    <p:sldId id="268" r:id="rId8"/>
    <p:sldId id="265" r:id="rId9"/>
    <p:sldId id="269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33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4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C6BE19-0946-466F-9FD9-5F5AB354F154}" type="datetimeFigureOut">
              <a:rPr lang="ru-RU" smtClean="0"/>
              <a:pPr/>
              <a:t>19.06.2018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DBDC16-2088-4769-AE17-493549F9E23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DBDC16-2088-4769-AE17-493549F9E238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02892-8AD3-4690-8C00-244C10675ECB}" type="datetimeFigureOut">
              <a:rPr lang="ru-RU" smtClean="0"/>
              <a:pPr/>
              <a:t>19.06.2018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5EAC9-5900-407D-BA84-D0326B8C06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02892-8AD3-4690-8C00-244C10675ECB}" type="datetimeFigureOut">
              <a:rPr lang="ru-RU" smtClean="0"/>
              <a:pPr/>
              <a:t>19.06.2018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5EAC9-5900-407D-BA84-D0326B8C06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02892-8AD3-4690-8C00-244C10675ECB}" type="datetimeFigureOut">
              <a:rPr lang="ru-RU" smtClean="0"/>
              <a:pPr/>
              <a:t>19.06.2018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5EAC9-5900-407D-BA84-D0326B8C06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02892-8AD3-4690-8C00-244C10675ECB}" type="datetimeFigureOut">
              <a:rPr lang="ru-RU" smtClean="0"/>
              <a:pPr/>
              <a:t>19.06.2018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5EAC9-5900-407D-BA84-D0326B8C06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02892-8AD3-4690-8C00-244C10675ECB}" type="datetimeFigureOut">
              <a:rPr lang="ru-RU" smtClean="0"/>
              <a:pPr/>
              <a:t>19.06.2018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5EAC9-5900-407D-BA84-D0326B8C06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02892-8AD3-4690-8C00-244C10675ECB}" type="datetimeFigureOut">
              <a:rPr lang="ru-RU" smtClean="0"/>
              <a:pPr/>
              <a:t>19.06.2018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5EAC9-5900-407D-BA84-D0326B8C06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02892-8AD3-4690-8C00-244C10675ECB}" type="datetimeFigureOut">
              <a:rPr lang="ru-RU" smtClean="0"/>
              <a:pPr/>
              <a:t>19.06.2018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5EAC9-5900-407D-BA84-D0326B8C06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02892-8AD3-4690-8C00-244C10675ECB}" type="datetimeFigureOut">
              <a:rPr lang="ru-RU" smtClean="0"/>
              <a:pPr/>
              <a:t>19.06.2018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5EAC9-5900-407D-BA84-D0326B8C06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02892-8AD3-4690-8C00-244C10675ECB}" type="datetimeFigureOut">
              <a:rPr lang="ru-RU" smtClean="0"/>
              <a:pPr/>
              <a:t>19.06.2018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5EAC9-5900-407D-BA84-D0326B8C06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02892-8AD3-4690-8C00-244C10675ECB}" type="datetimeFigureOut">
              <a:rPr lang="ru-RU" smtClean="0"/>
              <a:pPr/>
              <a:t>19.06.2018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5EAC9-5900-407D-BA84-D0326B8C06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02892-8AD3-4690-8C00-244C10675ECB}" type="datetimeFigureOut">
              <a:rPr lang="ru-RU" smtClean="0"/>
              <a:pPr/>
              <a:t>19.06.2018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5EAC9-5900-407D-BA84-D0326B8C06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33CC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102892-8AD3-4690-8C00-244C10675ECB}" type="datetimeFigureOut">
              <a:rPr lang="ru-RU" smtClean="0"/>
              <a:pPr/>
              <a:t>19.06.2018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95EAC9-5900-407D-BA84-D0326B8C063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4509120"/>
            <a:ext cx="7560840" cy="1714512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3399"/>
                </a:solidFill>
                <a:latin typeface="Calibri" pitchFamily="34" charset="0"/>
                <a:cs typeface="Times New Roman" pitchFamily="18" charset="0"/>
              </a:rPr>
              <a:t>Публичная декларация целей и задач развития образования Чистоозерного района Новосибирской области на 2016 год</a:t>
            </a:r>
            <a:endParaRPr lang="ru-RU" sz="2800" b="1" dirty="0">
              <a:solidFill>
                <a:srgbClr val="003399"/>
              </a:solidFill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5" name="Рисунок 4" descr="gerb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59832" y="332656"/>
            <a:ext cx="2880320" cy="361451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85720" y="500042"/>
            <a:ext cx="29163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</a:rPr>
              <a:t>ДОШКОЛЬНОЕ </a:t>
            </a:r>
            <a:r>
              <a:rPr lang="ru-RU" sz="1600" b="1" dirty="0" smtClean="0">
                <a:solidFill>
                  <a:schemeClr val="bg1"/>
                </a:solidFill>
              </a:rPr>
              <a:t>ОБРАЗОВАНИЕ</a:t>
            </a:r>
            <a:endParaRPr lang="ru-RU" sz="1600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5720" y="1214422"/>
            <a:ext cx="4429155" cy="13465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11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КЛЮЧЕВЫЕ ЦЕЛИ</a:t>
            </a:r>
          </a:p>
          <a:p>
            <a:r>
              <a:rPr lang="ru-RU" sz="1050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Сохранение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100 % 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доступности дошкольного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образования для 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детей в возрасте от 3 до 7 лет</a:t>
            </a:r>
          </a:p>
          <a:p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Получение 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дошкольного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образования 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детьми в возрасте до 3 лет</a:t>
            </a:r>
          </a:p>
          <a:p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Информационный  ресурс 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родителей 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в сети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Интернет (сайты </a:t>
            </a:r>
            <a:r>
              <a:rPr lang="ru-RU" sz="1000" dirty="0" err="1" smtClean="0">
                <a:latin typeface="Times New Roman" pitchFamily="18" charset="0"/>
                <a:cs typeface="Times New Roman" pitchFamily="18" charset="0"/>
              </a:rPr>
              <a:t>ДОУ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4. Совершенствование предметно-развивающей среды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в дошкольных 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образовательных организациях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Чистоозерного района Новосибирской области в 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соответствии с ФГОС дошкольного образования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85720" y="3143248"/>
            <a:ext cx="1214446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2016 год:</a:t>
            </a:r>
            <a:endParaRPr lang="ru-RU" dirty="0"/>
          </a:p>
        </p:txBody>
      </p:sp>
      <p:graphicFrame>
        <p:nvGraphicFramePr>
          <p:cNvPr id="23" name="Таблица 22"/>
          <p:cNvGraphicFramePr>
            <a:graphicFrameLocks noGrp="1"/>
          </p:cNvGraphicFramePr>
          <p:nvPr/>
        </p:nvGraphicFramePr>
        <p:xfrm>
          <a:off x="214282" y="3643314"/>
          <a:ext cx="4357718" cy="73152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2217085"/>
                <a:gridCol w="2140633"/>
              </a:tblGrid>
              <a:tr h="642942">
                <a:tc>
                  <a:txBody>
                    <a:bodyPr/>
                    <a:lstStyle/>
                    <a:p>
                      <a:r>
                        <a:rPr lang="ru-RU" sz="14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Реализация ФГОС ДО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100% организаций дошкольного образования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214282" y="5072074"/>
            <a:ext cx="8643998" cy="140038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УКАЗ ПРЕЗИДЕНТА РОССИЙСКОЙ ФЕДЕРАЦИИ ОТ 07.05.2012 № 599</a:t>
            </a:r>
          </a:p>
          <a:p>
            <a:pPr>
              <a:buFont typeface="Wingdings" pitchFamily="2" charset="2"/>
              <a:buChar char="q"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ГОСУДАРСТВЕННАЯ ПРОГРАММА РОССИЙСКОЙ ФЕДЕРАЦИИ «РАЗВИТИЕ ОБРАЗОВАНИЯ» НА 2013-2020 ГОДЫ</a:t>
            </a:r>
          </a:p>
          <a:p>
            <a:pPr>
              <a:buFont typeface="Wingdings" pitchFamily="2" charset="2"/>
              <a:buChar char="q"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СТРАТЕГИЯ </a:t>
            </a: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РАЗВИТИЯ ВОСПИТАНИЯ В РОССИЙСКОЙ ФЕДЕРАЦИИ НА ПЕРИОД ДО 2025 ГОДА</a:t>
            </a:r>
          </a:p>
          <a:p>
            <a:pPr>
              <a:buFont typeface="Wingdings" pitchFamily="2" charset="2"/>
              <a:buChar char="q"/>
            </a:pP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ГОСУДАРСТВЕННАЯ ПРОГРАММА НОВОСИБИРСКОЙ ОБЛАСТИ «РАЗВИТИЕ ОБРАЗОВАНИЯ, СОЗДАНИЕ УСЛОВИЙ ДЛЯ СОЦИАЛИЗАЦИИ ДЕТЕЙ И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УЧАЩЕЙСЯ МОЛОДЕЖИ </a:t>
            </a: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В НОВОСИБИРСКОЙ ОБЛАСТИ НА 2015 - 2020 ГОДЫ»</a:t>
            </a:r>
          </a:p>
          <a:p>
            <a:pPr>
              <a:buFont typeface="Wingdings" pitchFamily="2" charset="2"/>
              <a:buChar char="q"/>
            </a:pP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МУНИЦИПАЛЬНАЯ ПРОГРАММА «Развитие системы  образования Чистоозерного района Новосибирской области  на  2016-2020 годы»</a:t>
            </a:r>
            <a:endParaRPr lang="ru-RU" sz="11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357950" y="214290"/>
            <a:ext cx="2390514" cy="297004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100" b="1" dirty="0" smtClean="0"/>
              <a:t>ИНСТРУМЕНТЫ:</a:t>
            </a: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 Соглашение о предоставлении субвенции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местному </a:t>
            </a: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бюджету на реализацию основных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общеобразовательных </a:t>
            </a: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программ дошкольного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образования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«Электронная очередь»в </a:t>
            </a:r>
            <a:r>
              <a:rPr lang="ru-RU" sz="1100" dirty="0" err="1" smtClean="0">
                <a:latin typeface="Times New Roman" pitchFamily="18" charset="0"/>
                <a:cs typeface="Times New Roman" pitchFamily="18" charset="0"/>
              </a:rPr>
              <a:t>АИС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dirty="0" err="1" smtClean="0">
                <a:latin typeface="Times New Roman" pitchFamily="18" charset="0"/>
                <a:cs typeface="Times New Roman" pitchFamily="18" charset="0"/>
              </a:rPr>
              <a:t>ЭДС</a:t>
            </a:r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3. Родительская плата за присмотр и уход за детьми (постановление главы Чистоозерного района)</a:t>
            </a: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4.Административный регламент предоставления муниципальной услуги  «Предоставление дошкольного образования, воспитания в дошкольном образовательном учреждении»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357950" y="3286124"/>
            <a:ext cx="2390514" cy="152349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200" b="1" dirty="0" smtClean="0"/>
              <a:t>ЭСПЕРТНОЕ СООБЩЕСТВО:</a:t>
            </a:r>
          </a:p>
          <a:p>
            <a:pPr marL="228600" indent="-228600">
              <a:buAutoNum type="arabicPeriod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Муниципальный  административно-общественный совет по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развитию образования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Чистоозерного района</a:t>
            </a:r>
          </a:p>
          <a:p>
            <a:pPr marL="228600" indent="-228600">
              <a:buAutoNum type="arabicPeriod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Совет руководителей ОО</a:t>
            </a:r>
          </a:p>
          <a:p>
            <a:pPr marL="228600" indent="-228600">
              <a:buAutoNum type="arabicPeriod"/>
            </a:pPr>
            <a:endParaRPr lang="ru-RU" sz="9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" name="Рисунок 21" descr="дети-с-мячом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57752" y="1571612"/>
            <a:ext cx="1353332" cy="135333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42844" y="214290"/>
            <a:ext cx="21889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</a:rPr>
              <a:t>ОБЩЕЕ ОБРАЗОВАНИЕ</a:t>
            </a:r>
          </a:p>
          <a:p>
            <a:r>
              <a:rPr lang="ru-RU" sz="1600" b="1" dirty="0" smtClean="0">
                <a:solidFill>
                  <a:srgbClr val="7030A0"/>
                </a:solidFill>
              </a:rPr>
              <a:t> </a:t>
            </a:r>
            <a:endParaRPr lang="ru-RU" sz="1600" dirty="0">
              <a:solidFill>
                <a:srgbClr val="7030A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9512" y="620688"/>
            <a:ext cx="4143404" cy="13465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1100" b="1" dirty="0">
                <a:solidFill>
                  <a:srgbClr val="C00000"/>
                </a:solidFill>
              </a:rPr>
              <a:t>КЛЮЧЕВЫЕ ЦЕЛИ</a:t>
            </a:r>
          </a:p>
          <a:p>
            <a:r>
              <a:rPr lang="ru-RU" sz="1050" dirty="0"/>
              <a:t>1</a:t>
            </a:r>
            <a:r>
              <a:rPr lang="ru-RU" sz="105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Обновление содержания общего образования</a:t>
            </a:r>
          </a:p>
          <a:p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2. Создание условий для выявления и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поддержки  талантливых и 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одаренных детей</a:t>
            </a:r>
          </a:p>
          <a:p>
            <a:pPr marL="228600" indent="-228600">
              <a:buAutoNum type="arabicPeriod" startAt="3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Переход на обучение в одну смену</a:t>
            </a:r>
          </a:p>
          <a:p>
            <a:pPr marL="228600" indent="-228600">
              <a:buAutoNum type="arabicPeriod" startAt="3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Формирование муниципальной  модели непрерывного повышения квалификации и переподготовки кадров в соответствии с потребностями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51520" y="1988840"/>
            <a:ext cx="1214446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2016 год:</a:t>
            </a:r>
            <a:endParaRPr lang="ru-RU" dirty="0"/>
          </a:p>
        </p:txBody>
      </p:sp>
      <p:graphicFrame>
        <p:nvGraphicFramePr>
          <p:cNvPr id="23" name="Таблица 22"/>
          <p:cNvGraphicFramePr>
            <a:graphicFrameLocks noGrp="1"/>
          </p:cNvGraphicFramePr>
          <p:nvPr/>
        </p:nvGraphicFramePr>
        <p:xfrm>
          <a:off x="251520" y="2348880"/>
          <a:ext cx="5643602" cy="284988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3344357"/>
                <a:gridCol w="2299245"/>
              </a:tblGrid>
              <a:tr h="357190">
                <a:tc>
                  <a:txBody>
                    <a:bodyPr/>
                    <a:lstStyle/>
                    <a:p>
                      <a:r>
                        <a:rPr lang="ru-RU" sz="10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Реализация региональных проектов, направленных на повышение качества образовательного процесса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проекта ( 2школы),</a:t>
                      </a:r>
                    </a:p>
                    <a:p>
                      <a:r>
                        <a:rPr lang="ru-RU" sz="10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 1.09. – 1 школа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35032">
                <a:tc>
                  <a:txBody>
                    <a:bodyPr/>
                    <a:lstStyle/>
                    <a:p>
                      <a:r>
                        <a:rPr lang="ru-RU" sz="10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Реализация регионального проекта «Сетевая дистанционная школа Новосибирской области»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 школы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35032">
                <a:tc>
                  <a:txBody>
                    <a:bodyPr/>
                    <a:lstStyle/>
                    <a:p>
                      <a:pPr algn="l"/>
                      <a:r>
                        <a:rPr lang="ru-RU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Реализация</a:t>
                      </a:r>
                      <a:r>
                        <a:rPr lang="ru-RU" sz="1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регионального </a:t>
                      </a:r>
                      <a:r>
                        <a:rPr lang="ru-RU" sz="9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проекта</a:t>
                      </a: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</a:t>
                      </a:r>
                      <a:r>
                        <a:rPr lang="ru-RU" sz="9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Обучение и социализация детей с ограниченными возможностями здоровья в  инклюзивном образовательном пространстве Новосибирской области»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 школы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35032">
                <a:tc>
                  <a:txBody>
                    <a:bodyPr/>
                    <a:lstStyle/>
                    <a:p>
                      <a:pPr algn="l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Реализация</a:t>
                      </a:r>
                      <a:r>
                        <a:rPr lang="ru-RU" sz="9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регионального </a:t>
                      </a:r>
                      <a:r>
                        <a:rPr lang="ru-RU" sz="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проекта </a:t>
                      </a:r>
                      <a:r>
                        <a:rPr lang="ru-RU" sz="9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«Школа – центр физической культуры и здорового образа жизни»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 школа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35032">
                <a:tc>
                  <a:txBody>
                    <a:bodyPr/>
                    <a:lstStyle/>
                    <a:p>
                      <a:r>
                        <a:rPr lang="ru-RU" sz="10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Количество обучающихся, занимающихся физической культурой и спортом во внеурочное  время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 менее 50% обучающихся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35032">
                <a:tc>
                  <a:txBody>
                    <a:bodyPr/>
                    <a:lstStyle/>
                    <a:p>
                      <a:r>
                        <a:rPr lang="ru-RU" sz="10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Доля школьников, обучающихся в</a:t>
                      </a:r>
                      <a:r>
                        <a:rPr lang="ru-RU" sz="10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0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одну смену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97 %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35032">
                <a:tc>
                  <a:txBody>
                    <a:bodyPr/>
                    <a:lstStyle/>
                    <a:p>
                      <a:r>
                        <a:rPr lang="ru-RU" sz="10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Ремонт спортивных залов в школах, расположенных в сельской местности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 школа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251520" y="5445224"/>
            <a:ext cx="8643998" cy="12618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ГОСУДАРСТВЕННАЯ ПРОГРАММА РОССИЙСКОЙ ФЕДЕРАЦИИ «РАЗВИТИЕ ОБРАЗОВАНИЯ» НА 2013-2020 ГОДЫ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ФЕДЕРАЛЬНАЯ ЦЕЛЕВАЯ ПРОГРАММА РАЗВИТИЯ ОБРАЗОВАНИЯ НА 2016-2020 ГОДЫ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СТРАТЕГИЯ РАЗВИТИЯ ВОСПИТАНИЯ В РОССИЙСКОЙ ФЕДЕРАЦИИ НА ПЕРИОД ДО 2025 ГОДА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ГОСУДАРСТВЕННАЯ ПРОГРАММА НОВОСИБИРСКОЙ ОБЛАСТИ «РАЗВИТИЕ ОБРАЗОВАНИЯ, СОЗДАНИЕ УСЛОВИЙ ДЛЯ СОЦИАЛИЗАЦИИ ДЕТЕЙ И УЧАЩЕЙСЯ МОЛОДЕЖИ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В НОВОСИБИРСКОЙ 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ОБЛАСТИ НА 2015 - 2020 ГОДЫ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>
              <a:buFont typeface="Wingdings" pitchFamily="2" charset="2"/>
              <a:buChar char="Ø"/>
            </a:pP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МУНИЦИПАЛЬНАЯ ПРОГРАММА «Развитие системы  образования Чистоозерного района Новосибирской области  на  2016-2020 годы»</a:t>
            </a:r>
          </a:p>
          <a:p>
            <a:pPr>
              <a:buFont typeface="Wingdings" pitchFamily="2" charset="2"/>
              <a:buChar char="q"/>
            </a:pPr>
            <a:endParaRPr lang="ru-RU" sz="800" dirty="0" smtClean="0"/>
          </a:p>
          <a:p>
            <a:pPr>
              <a:buFont typeface="Wingdings" pitchFamily="2" charset="2"/>
              <a:buChar char="q"/>
            </a:pPr>
            <a:endParaRPr lang="ru-RU" sz="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072198" y="1500174"/>
            <a:ext cx="2857520" cy="135421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200" b="1" dirty="0" smtClean="0"/>
              <a:t>ИНСТРУМЕНТЫ: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ФГОС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Региональные 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проекты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Всероссийская олимпиада школьников 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Соглашение о предоставлении субвенции местному бюджету на реализацию основных общеобразовательных программ общего образования (целевые показатели)</a:t>
            </a:r>
            <a:endParaRPr lang="ru-RU" sz="1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500826" y="3571876"/>
            <a:ext cx="2071701" cy="180049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200" b="1" dirty="0" smtClean="0"/>
              <a:t>ЭСПЕРТНОЕ СООБЩЕСТВО:</a:t>
            </a:r>
          </a:p>
          <a:p>
            <a:pPr marL="228600" indent="-228600"/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1. Муниципальный административно -общественный совет по 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развитию образования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Чистоозерного  района</a:t>
            </a:r>
          </a:p>
          <a:p>
            <a:pPr marL="228600" indent="-228600"/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2.Районные методические объединения</a:t>
            </a:r>
          </a:p>
          <a:p>
            <a:pPr marL="228600" indent="-228600"/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3.Информационно-методический центр</a:t>
            </a:r>
          </a:p>
          <a:p>
            <a:pPr marL="228600" indent="-228600">
              <a:buAutoNum type="arabicPeriod"/>
            </a:pPr>
            <a:endParaRPr lang="ru-RU" sz="9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51520" y="260648"/>
            <a:ext cx="50307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ВОСПИТАНИЕ -</a:t>
            </a:r>
            <a:endParaRPr lang="ru-RU" b="1" dirty="0">
              <a:solidFill>
                <a:schemeClr val="bg1"/>
              </a:solidFill>
            </a:endParaRPr>
          </a:p>
          <a:p>
            <a:r>
              <a:rPr lang="ru-RU" b="1" dirty="0" smtClean="0">
                <a:solidFill>
                  <a:schemeClr val="bg1"/>
                </a:solidFill>
              </a:rPr>
              <a:t>стратегический </a:t>
            </a:r>
            <a:r>
              <a:rPr lang="ru-RU" b="1" dirty="0">
                <a:solidFill>
                  <a:schemeClr val="bg1"/>
                </a:solidFill>
              </a:rPr>
              <a:t>общенациональный приоритет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5536" y="980728"/>
            <a:ext cx="3643337" cy="8925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rgbClr val="FF0000"/>
                </a:solidFill>
              </a:rPr>
              <a:t>КЛЮЧЕВАЯ ЦЕЛЬ</a:t>
            </a:r>
          </a:p>
          <a:p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Развитие высоконравственной личности, </a:t>
            </a:r>
            <a:r>
              <a:rPr lang="ru-RU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разделяющей российские </a:t>
            </a:r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традиционные духовные ценности, </a:t>
            </a:r>
            <a:r>
              <a:rPr lang="ru-RU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готовой к </a:t>
            </a:r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мирному созиданию и защите Родины </a:t>
            </a:r>
            <a:r>
              <a:rPr lang="ru-RU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ответственной </a:t>
            </a:r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 себя и за свою Родину</a:t>
            </a:r>
          </a:p>
        </p:txBody>
      </p:sp>
      <p:sp>
        <p:nvSpPr>
          <p:cNvPr id="13" name="Прямоугольник с двумя скругленными противолежащими углами 12"/>
          <p:cNvSpPr/>
          <p:nvPr/>
        </p:nvSpPr>
        <p:spPr>
          <a:xfrm>
            <a:off x="5724128" y="3356992"/>
            <a:ext cx="1000132" cy="857256"/>
          </a:xfrm>
          <a:prstGeom prst="round2Diag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chemeClr val="tx1"/>
                </a:solidFill>
              </a:rPr>
              <a:t>Поддержка талантов</a:t>
            </a:r>
            <a:endParaRPr lang="ru-RU" sz="1000" b="1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с двумя скругленными противолежащими углами 14"/>
          <p:cNvSpPr/>
          <p:nvPr/>
        </p:nvSpPr>
        <p:spPr>
          <a:xfrm>
            <a:off x="6084168" y="2492896"/>
            <a:ext cx="1000132" cy="857256"/>
          </a:xfrm>
          <a:prstGeom prst="round2Diag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 smtClean="0">
                <a:solidFill>
                  <a:schemeClr val="tx1"/>
                </a:solidFill>
              </a:rPr>
              <a:t>Гражданское воспитание</a:t>
            </a:r>
            <a:endParaRPr lang="ru-RU" sz="900" b="1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с двумя скругленными противолежащими углами 15"/>
          <p:cNvSpPr/>
          <p:nvPr/>
        </p:nvSpPr>
        <p:spPr>
          <a:xfrm>
            <a:off x="4572000" y="3429000"/>
            <a:ext cx="1000132" cy="857256"/>
          </a:xfrm>
          <a:prstGeom prst="round2Diag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chemeClr val="tx1"/>
                </a:solidFill>
              </a:rPr>
              <a:t>Культурное наследие</a:t>
            </a:r>
            <a:endParaRPr lang="ru-RU" sz="1000" b="1" dirty="0">
              <a:solidFill>
                <a:schemeClr val="tx1"/>
              </a:solidFill>
            </a:endParaRPr>
          </a:p>
        </p:txBody>
      </p:sp>
      <p:sp>
        <p:nvSpPr>
          <p:cNvPr id="17" name="Прямоугольник с двумя скругленными противолежащими углами 16"/>
          <p:cNvSpPr/>
          <p:nvPr/>
        </p:nvSpPr>
        <p:spPr>
          <a:xfrm>
            <a:off x="4067944" y="2636912"/>
            <a:ext cx="1000132" cy="857256"/>
          </a:xfrm>
          <a:prstGeom prst="round2Diag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err="1" smtClean="0"/>
              <a:t>Профессио-нальное</a:t>
            </a:r>
            <a:r>
              <a:rPr lang="ru-RU" sz="1000" b="1" dirty="0" smtClean="0"/>
              <a:t> </a:t>
            </a:r>
            <a:r>
              <a:rPr lang="ru-RU" sz="1000" b="1" dirty="0" err="1" smtClean="0"/>
              <a:t>самоопреде-ление</a:t>
            </a:r>
            <a:endParaRPr lang="ru-RU" sz="1000" b="1" dirty="0"/>
          </a:p>
        </p:txBody>
      </p:sp>
      <p:sp>
        <p:nvSpPr>
          <p:cNvPr id="18" name="Прямоугольник с двумя скругленными противолежащими углами 17"/>
          <p:cNvSpPr/>
          <p:nvPr/>
        </p:nvSpPr>
        <p:spPr>
          <a:xfrm>
            <a:off x="5724128" y="1628800"/>
            <a:ext cx="1000132" cy="857256"/>
          </a:xfrm>
          <a:prstGeom prst="round2Diag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chemeClr val="tx1"/>
                </a:solidFill>
              </a:rPr>
              <a:t>Российская </a:t>
            </a:r>
            <a:r>
              <a:rPr lang="ru-RU" sz="1000" b="1" dirty="0" err="1" smtClean="0">
                <a:solidFill>
                  <a:schemeClr val="tx1"/>
                </a:solidFill>
              </a:rPr>
              <a:t>идентич-ность</a:t>
            </a:r>
            <a:endParaRPr lang="ru-RU" sz="1000" b="1" dirty="0">
              <a:solidFill>
                <a:schemeClr val="tx1"/>
              </a:solidFill>
            </a:endParaRPr>
          </a:p>
        </p:txBody>
      </p:sp>
      <p:sp>
        <p:nvSpPr>
          <p:cNvPr id="19" name="Прямоугольник с двумя скругленными противолежащими углами 18"/>
          <p:cNvSpPr/>
          <p:nvPr/>
        </p:nvSpPr>
        <p:spPr>
          <a:xfrm>
            <a:off x="4644008" y="1772816"/>
            <a:ext cx="1000132" cy="857256"/>
          </a:xfrm>
          <a:prstGeom prst="round2Diag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chemeClr val="tx1"/>
                </a:solidFill>
              </a:rPr>
              <a:t>Духовные и культурные ценности</a:t>
            </a:r>
            <a:endParaRPr lang="ru-RU" sz="1000" b="1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004048" y="2852936"/>
            <a:ext cx="1143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00" b="1" dirty="0" smtClean="0"/>
              <a:t>ПАТРИОТИЧЕСКОЕ ВОСПИТАНИЕ</a:t>
            </a:r>
            <a:endParaRPr lang="ru-RU" sz="7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251520" y="2060848"/>
            <a:ext cx="1214446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2016 год:</a:t>
            </a:r>
            <a:endParaRPr lang="ru-RU" dirty="0"/>
          </a:p>
        </p:txBody>
      </p:sp>
      <p:graphicFrame>
        <p:nvGraphicFramePr>
          <p:cNvPr id="23" name="Таблица 22"/>
          <p:cNvGraphicFramePr>
            <a:graphicFrameLocks noGrp="1"/>
          </p:cNvGraphicFramePr>
          <p:nvPr/>
        </p:nvGraphicFramePr>
        <p:xfrm>
          <a:off x="179512" y="2996952"/>
          <a:ext cx="3888432" cy="170688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2644135"/>
                <a:gridCol w="1244297"/>
              </a:tblGrid>
              <a:tr h="255749"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Участие</a:t>
                      </a:r>
                      <a:r>
                        <a:rPr lang="ru-RU" sz="11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детей в гражданско-патриотических мероприятиях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55749">
                <a:tc>
                  <a:txBody>
                    <a:bodyPr/>
                    <a:lstStyle/>
                    <a:p>
                      <a:r>
                        <a:rPr lang="ru-RU" sz="11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Количество объединений патриотической</a:t>
                      </a:r>
                    </a:p>
                    <a:p>
                      <a:r>
                        <a:rPr lang="ru-RU" sz="11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направленности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3, в них 36 детей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55749"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Электронная паспортизация музеев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 музея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55749"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Муниципальное родительское собрание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Июнь</a:t>
                      </a:r>
                      <a:r>
                        <a:rPr lang="ru-RU" sz="11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2016 года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142844" y="4786322"/>
            <a:ext cx="6661404" cy="20313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800" dirty="0">
                <a:latin typeface="Times New Roman" pitchFamily="18" charset="0"/>
                <a:cs typeface="Times New Roman" pitchFamily="18" charset="0"/>
              </a:rPr>
              <a:t>СТРАТЕГИЯ РАЗВИТИЯ ВОСПИТАНИЯ В РОССИЙСКОЙ ФЕДЕРАЦИИ НА ПЕРИОД ДО 2025 ГОДА</a:t>
            </a:r>
          </a:p>
          <a:p>
            <a:pPr>
              <a:buFont typeface="Wingdings" pitchFamily="2" charset="2"/>
              <a:buChar char="q"/>
            </a:pPr>
            <a:r>
              <a:rPr lang="ru-RU" sz="800" dirty="0">
                <a:latin typeface="Times New Roman" pitchFamily="18" charset="0"/>
                <a:cs typeface="Times New Roman" pitchFamily="18" charset="0"/>
              </a:rPr>
              <a:t>ГОСУДАРСТВЕННАЯ ПРОГРАММА «ПАТРИОТИЧЕСКОЕ ВОСПИТАНИЕ ГРАЖДАН РОССИЙСКОЙ ФЕДЕРАЦИИ 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НА 2016-2020 </a:t>
            </a:r>
            <a:r>
              <a:rPr lang="ru-RU" sz="800" dirty="0">
                <a:latin typeface="Times New Roman" pitchFamily="18" charset="0"/>
                <a:cs typeface="Times New Roman" pitchFamily="18" charset="0"/>
              </a:rPr>
              <a:t>ГОДЫ»</a:t>
            </a:r>
          </a:p>
          <a:p>
            <a:pPr>
              <a:buFont typeface="Wingdings" pitchFamily="2" charset="2"/>
              <a:buChar char="q"/>
            </a:pPr>
            <a:r>
              <a:rPr lang="ru-RU" sz="800" dirty="0">
                <a:latin typeface="Times New Roman" pitchFamily="18" charset="0"/>
                <a:cs typeface="Times New Roman" pitchFamily="18" charset="0"/>
              </a:rPr>
              <a:t>КОНЦЕПЦИЯ РАЗВИТИЯ ДОПОЛНИТЕЛЬНОГО ОБРАЗОВАНИЯ ДЕТЕЙ</a:t>
            </a:r>
          </a:p>
          <a:p>
            <a:pPr>
              <a:buFont typeface="Wingdings" pitchFamily="2" charset="2"/>
              <a:buChar char="q"/>
            </a:pPr>
            <a:r>
              <a:rPr lang="ru-RU" sz="800" dirty="0">
                <a:latin typeface="Times New Roman" pitchFamily="18" charset="0"/>
                <a:cs typeface="Times New Roman" pitchFamily="18" charset="0"/>
              </a:rPr>
              <a:t>ОСНОВЫ ГОСУДАРСТВЕННОЙ МОЛОДЕЖНОЙ ПОЛИТИКИ РОССИЙСКОЙ ФЕДЕРАЦИИ НА ПЕРИОД ДО 2025 ГОДА</a:t>
            </a:r>
          </a:p>
          <a:p>
            <a:pPr>
              <a:buFont typeface="Wingdings" pitchFamily="2" charset="2"/>
              <a:buChar char="q"/>
            </a:pPr>
            <a:r>
              <a:rPr lang="ru-RU" sz="800" dirty="0">
                <a:latin typeface="Times New Roman" pitchFamily="18" charset="0"/>
                <a:cs typeface="Times New Roman" pitchFamily="18" charset="0"/>
              </a:rPr>
              <a:t>ЗАКОН НОВОСИБИРСКОЙ ОБЛАСТИ О ПАТРИОТИЧЕСКОМ ВОСПИТАНИИ В НОВОСИБИРСКОЙ ОБЛАСТИ</a:t>
            </a:r>
          </a:p>
          <a:p>
            <a:pPr>
              <a:buFont typeface="Wingdings" pitchFamily="2" charset="2"/>
              <a:buChar char="q"/>
            </a:pPr>
            <a:r>
              <a:rPr lang="ru-RU" sz="800" dirty="0">
                <a:latin typeface="Times New Roman" pitchFamily="18" charset="0"/>
                <a:cs typeface="Times New Roman" pitchFamily="18" charset="0"/>
              </a:rPr>
              <a:t>СТРАТЕГИЯ ДЕЙСТВИЙ В ИНТЕРЕСАХ ДЕТЕЙ НОВОСИБИРСКОЙ ОБЛАСТИ НА 2012 - 2017 ГОДЫ</a:t>
            </a:r>
          </a:p>
          <a:p>
            <a:pPr>
              <a:buFont typeface="Wingdings" pitchFamily="2" charset="2"/>
              <a:buChar char="q"/>
            </a:pPr>
            <a:r>
              <a:rPr lang="ru-RU" sz="800" dirty="0">
                <a:latin typeface="Times New Roman" pitchFamily="18" charset="0"/>
                <a:cs typeface="Times New Roman" pitchFamily="18" charset="0"/>
              </a:rPr>
              <a:t>ГОСУДАРСТВЕННАЯ ПРОГРАММА НОВОСИБИРСКОЙ ОБЛАСТИ «РАЗВИТИЕ ОБРАЗОВАНИЯ, СОЗДАНИЕ УСЛОВИЙ ДЛЯ СОЦИАЛИЗАЦИИ ДЕТЕЙ И УЧАЩЕЙСЯ МОЛОДЕЖИ 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В НОВОСИБИРСКОЙ </a:t>
            </a:r>
            <a:r>
              <a:rPr lang="ru-RU" sz="800" dirty="0">
                <a:latin typeface="Times New Roman" pitchFamily="18" charset="0"/>
                <a:cs typeface="Times New Roman" pitchFamily="18" charset="0"/>
              </a:rPr>
              <a:t>ОБЛАСТИ НА 2015 - 2020 ГОДЫ»</a:t>
            </a:r>
          </a:p>
          <a:p>
            <a:pPr>
              <a:buFont typeface="Wingdings" pitchFamily="2" charset="2"/>
              <a:buChar char="q"/>
            </a:pPr>
            <a:r>
              <a:rPr lang="ru-RU" sz="800" dirty="0">
                <a:latin typeface="Times New Roman" pitchFamily="18" charset="0"/>
                <a:cs typeface="Times New Roman" pitchFamily="18" charset="0"/>
              </a:rPr>
              <a:t>ГОСУДАРСТВЕННАЯ ПРОГРАММА НОВОСИБИРСКОЙ ОБЛАСТИ «ПОВЫШЕНИЕ БЕЗОПАСНОСТИ ДОРОЖНОГО ДВИЖЕНИЯ НА АВТОМОБИЛЬНЫХ ДОРОГАХ И 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ОБЕСПЕЧЕНИЕ БЕЗОПАСНОСТИ </a:t>
            </a:r>
            <a:r>
              <a:rPr lang="ru-RU" sz="800" dirty="0">
                <a:latin typeface="Times New Roman" pitchFamily="18" charset="0"/>
                <a:cs typeface="Times New Roman" pitchFamily="18" charset="0"/>
              </a:rPr>
              <a:t>НАСЕЛЕНИЯ НА ТРАНСПОРТЕ В НОВОСИБИРСКОЙ ОБЛАСТИ В 2015 - 2020 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ГОДАХ»</a:t>
            </a:r>
          </a:p>
          <a:p>
            <a:pPr>
              <a:buFont typeface="Wingdings" pitchFamily="2" charset="2"/>
              <a:buChar char="q"/>
            </a:pPr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МУНИЦИПАЛЬНАЯ ПРОГРАММА 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«Развитие </a:t>
            </a:r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системы  образования 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Чистоозерного района </a:t>
            </a:r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Новосибирской области  на  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2016-2020 годы</a:t>
            </a:r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» </a:t>
            </a:r>
            <a:endParaRPr lang="ru-RU" sz="8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endParaRPr lang="ru-RU" sz="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072299" y="0"/>
            <a:ext cx="2071701" cy="30469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chemeClr val="accent2">
                    <a:lumMod val="75000"/>
                  </a:schemeClr>
                </a:solidFill>
              </a:rPr>
              <a:t>ИНСТРУМЕНТЫ:</a:t>
            </a:r>
          </a:p>
          <a:p>
            <a:r>
              <a:rPr lang="ru-RU" sz="1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2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Лучшие практики</a:t>
            </a:r>
          </a:p>
          <a:p>
            <a:r>
              <a:rPr lang="ru-RU" sz="12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2. Профессиональный стандарт 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специалиста в </a:t>
            </a:r>
            <a:r>
              <a:rPr lang="ru-RU" sz="12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области воспитания</a:t>
            </a:r>
          </a:p>
          <a:p>
            <a:r>
              <a:rPr lang="ru-RU" sz="12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Региональный календарь событий</a:t>
            </a:r>
            <a:endParaRPr lang="ru-RU" sz="12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Межведомственное и сетевое </a:t>
            </a:r>
            <a:r>
              <a:rPr lang="ru-RU" sz="12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взаимодействие</a:t>
            </a:r>
          </a:p>
          <a:p>
            <a:r>
              <a:rPr lang="ru-RU" sz="12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5. Организации, 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подведомственные управлению образования администрации Чистоозерного района Новосибирской области</a:t>
            </a:r>
          </a:p>
          <a:p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6. ДОЛ «Зелёная роща»</a:t>
            </a:r>
            <a:endParaRPr lang="ru-RU" sz="12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948264" y="4509120"/>
            <a:ext cx="2071701" cy="184665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chemeClr val="accent2">
                    <a:lumMod val="75000"/>
                  </a:schemeClr>
                </a:solidFill>
              </a:rPr>
              <a:t>ЭСПЕРТНОЕ СООБЩЕСТВО:</a:t>
            </a:r>
          </a:p>
          <a:p>
            <a:pPr marL="228600" indent="-228600"/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1. Муниципальный административно-общественный совет по </a:t>
            </a:r>
            <a:r>
              <a:rPr lang="ru-RU" sz="12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развитию образования 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Чистоозерного района</a:t>
            </a:r>
          </a:p>
          <a:p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2. Муниципальное </a:t>
            </a:r>
          </a:p>
          <a:p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родительское   собрание</a:t>
            </a:r>
          </a:p>
          <a:p>
            <a:pPr marL="228600" indent="-228600"/>
            <a:endParaRPr lang="ru-RU" sz="900" b="1" dirty="0" smtClean="0"/>
          </a:p>
          <a:p>
            <a:pPr marL="228600" indent="-228600">
              <a:buAutoNum type="arabicPeriod"/>
            </a:pPr>
            <a:endParaRPr lang="ru-RU" sz="9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79512" y="260648"/>
            <a:ext cx="38929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</a:rPr>
              <a:t>ДОПОЛНИТЕЛЬНОЕ ОБРАЗОВАНИЕ </a:t>
            </a:r>
            <a:r>
              <a:rPr lang="ru-RU" sz="1600" b="1" dirty="0" smtClean="0">
                <a:solidFill>
                  <a:schemeClr val="bg1"/>
                </a:solidFill>
              </a:rPr>
              <a:t>ДЕТЕЙ</a:t>
            </a:r>
            <a:endParaRPr lang="ru-RU" sz="1600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2844" y="928670"/>
            <a:ext cx="3429024" cy="150810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1100" b="1" dirty="0">
                <a:solidFill>
                  <a:srgbClr val="C00000"/>
                </a:solidFill>
              </a:rPr>
              <a:t>КЛЮЧЕВЫЕ ЦЕЛИ</a:t>
            </a:r>
          </a:p>
          <a:p>
            <a:r>
              <a:rPr lang="ru-RU" sz="1100" dirty="0"/>
              <a:t>1. 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Развитие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муниципальной системы 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выявления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и развития 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одаренных детей</a:t>
            </a:r>
          </a:p>
          <a:p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2. Развитие современной модели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дополнительного образования 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детей</a:t>
            </a:r>
          </a:p>
          <a:p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3. Создание эффективной системы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профориентации 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и профессионального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самоопределения учащихся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4. Обеспечение доступности дополнительного</a:t>
            </a:r>
          </a:p>
          <a:p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образования для детей с ОВЗ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14282" y="2714620"/>
            <a:ext cx="1214446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2016 год:</a:t>
            </a:r>
            <a:endParaRPr lang="ru-RU" dirty="0"/>
          </a:p>
        </p:txBody>
      </p:sp>
      <p:graphicFrame>
        <p:nvGraphicFramePr>
          <p:cNvPr id="23" name="Таблица 22"/>
          <p:cNvGraphicFramePr>
            <a:graphicFrameLocks noGrp="1"/>
          </p:cNvGraphicFramePr>
          <p:nvPr/>
        </p:nvGraphicFramePr>
        <p:xfrm>
          <a:off x="142844" y="3214686"/>
          <a:ext cx="4786346" cy="118872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2797216"/>
                <a:gridCol w="1989130"/>
              </a:tblGrid>
              <a:tr h="357190">
                <a:tc>
                  <a:txBody>
                    <a:bodyPr/>
                    <a:lstStyle/>
                    <a:p>
                      <a:r>
                        <a:rPr lang="ru-RU" sz="10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Дети, обучающиеся по программам дополнительного образования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94%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35032">
                <a:tc>
                  <a:txBody>
                    <a:bodyPr/>
                    <a:lstStyle/>
                    <a:p>
                      <a:r>
                        <a:rPr lang="ru-RU" sz="10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Региональная база данных «Одаренные дети»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284 человек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35032">
                <a:tc>
                  <a:txBody>
                    <a:bodyPr/>
                    <a:lstStyle/>
                    <a:p>
                      <a:r>
                        <a:rPr lang="ru-RU" sz="10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Конкурсное движение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 менее 25  муниципальных конкурсов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142844" y="4929198"/>
            <a:ext cx="8643998" cy="169277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ru-RU" sz="8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800" dirty="0">
                <a:latin typeface="Times New Roman" pitchFamily="18" charset="0"/>
                <a:cs typeface="Times New Roman" pitchFamily="18" charset="0"/>
              </a:rPr>
              <a:t>СТРАТЕГИЯ РАЗВИТИЯ ВОСПИТАНИЯ В РОССИЙСКОЙ ФЕДЕРАЦИИ НА ПЕРИОД ДО 2025 ГОДА</a:t>
            </a:r>
          </a:p>
          <a:p>
            <a:pPr>
              <a:buFont typeface="Wingdings" pitchFamily="2" charset="2"/>
              <a:buChar char="q"/>
            </a:pPr>
            <a:r>
              <a:rPr lang="ru-RU" sz="800" dirty="0">
                <a:latin typeface="Times New Roman" pitchFamily="18" charset="0"/>
                <a:cs typeface="Times New Roman" pitchFamily="18" charset="0"/>
              </a:rPr>
              <a:t>ГОСУДАРСТВЕННАЯ ПРОГРАММА НОВОСИБИРСКОЙ ОБЛАСТИ «РАЗВИТИЕ ОБРАЗОВАНИЯ, СОЗДАНИЕ УСЛОВИЙ ДЛЯ СОЦИАЛИЗАЦИИ ДЕТЕЙ И УЧАЩЕЙСЯ МОЛОДЕЖИ 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В НОВОСИБИРСКОЙ </a:t>
            </a:r>
            <a:r>
              <a:rPr lang="ru-RU" sz="800" dirty="0">
                <a:latin typeface="Times New Roman" pitchFamily="18" charset="0"/>
                <a:cs typeface="Times New Roman" pitchFamily="18" charset="0"/>
              </a:rPr>
              <a:t>ОБЛАСТИ НА 2015 - 2020 ГОДЫ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>
              <a:buFont typeface="Wingdings" pitchFamily="2" charset="2"/>
              <a:buChar char="q"/>
            </a:pP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КОНЦЕПЦИЯ РАЗВИТИЯ ДОПОЛНИТЕЛЬНОГО ОБРАЗОВАНИЯ ДЕТЕЙ</a:t>
            </a:r>
          </a:p>
          <a:p>
            <a:pPr>
              <a:buFont typeface="Wingdings" pitchFamily="2" charset="2"/>
              <a:buChar char="q"/>
            </a:pP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ОСНОВЫ ГОСУДАРСТВЕННОЙ МОЛОЖЁЖНОЙ ПОЛИТИКИ РФ НА ПЕРИОД ДО 2025 ГОДА</a:t>
            </a:r>
          </a:p>
          <a:p>
            <a:pPr>
              <a:buFont typeface="Wingdings" pitchFamily="2" charset="2"/>
              <a:buChar char="q"/>
            </a:pP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КОНЦЕПЦИЯ ОБЩЕНАЦИОНАЛЬНОЙ СИСТЕМЫ ВЫЯВЛЕНИЯ И МОДДЕРЖКИ МОЛОДЫХ ТАЛАНТОВ</a:t>
            </a:r>
          </a:p>
          <a:p>
            <a:pPr>
              <a:buFont typeface="Wingdings" pitchFamily="2" charset="2"/>
              <a:buChar char="q"/>
            </a:pP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ЗАКОН НСО О ПАТРИОТИЧЕСКОМ ВОСПИТАНИИ В НСО</a:t>
            </a:r>
          </a:p>
          <a:p>
            <a:pPr>
              <a:buFont typeface="Wingdings" pitchFamily="2" charset="2"/>
              <a:buChar char="q"/>
            </a:pP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СТРАТЕГИЯ ДЕЙСТВИЙ В ИНТЕРЕСАХ ДЕТЕЙ НСО НА 2012-2017 ГОДЫ</a:t>
            </a:r>
          </a:p>
          <a:p>
            <a:pPr>
              <a:buFont typeface="Wingdings" pitchFamily="2" charset="2"/>
              <a:buChar char="q"/>
            </a:pP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ГОСУДАРСТВЕННАЯ ПРОГРАММА НСО»ПОВЫШЕНИЕ БДД НА АВТОМОБИЛЬНЫХ ДОРОГАХ И ОБЕСПЕЧЕНИЕ БЕЗОПАСНОСТИ НАСЕЛЕНИЯ НА ТРАНСПОРТЕ В НСО НА 2015-2020 ГОДЫ»</a:t>
            </a:r>
          </a:p>
          <a:p>
            <a:pPr>
              <a:buFont typeface="Wingdings" pitchFamily="2" charset="2"/>
              <a:buChar char="q"/>
            </a:pPr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МУНИЦИПАЛЬНАЯ ПРОГРАММА «Развитие системы  образования Чистоозерного района Новосибирской области  на  2016-2020 годы»</a:t>
            </a:r>
          </a:p>
          <a:p>
            <a:endParaRPr lang="ru-RU" sz="800" dirty="0" smtClean="0"/>
          </a:p>
        </p:txBody>
      </p:sp>
      <p:sp>
        <p:nvSpPr>
          <p:cNvPr id="25" name="TextBox 24"/>
          <p:cNvSpPr txBox="1"/>
          <p:nvPr/>
        </p:nvSpPr>
        <p:spPr>
          <a:xfrm>
            <a:off x="6429356" y="1500174"/>
            <a:ext cx="2714644" cy="135421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200" b="1" dirty="0" smtClean="0"/>
              <a:t>ИНСТРУМЕНТЫ: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1. Профессиональный 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стандарт специалиста в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области воспитания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Межведомственное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взаимодействие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. Образовательные учреждения Чистоозерного района Новосибирской области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Конкурсное движение</a:t>
            </a:r>
            <a:endParaRPr lang="ru-RU" sz="9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500826" y="3429000"/>
            <a:ext cx="2071701" cy="135421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200" b="1" dirty="0" smtClean="0"/>
              <a:t>ЭСПЕРТНОЕ СООБЩЕСТВО:</a:t>
            </a:r>
          </a:p>
          <a:p>
            <a:pPr marL="228600" indent="-228600">
              <a:buAutoNum type="arabicPeriod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Муниципальный  административно-общественный совет по развитию образования Чистоозерного района</a:t>
            </a:r>
          </a:p>
          <a:p>
            <a:pPr marL="228600" indent="-228600">
              <a:buFontTx/>
              <a:buAutoNum type="arabicPeriod"/>
            </a:pP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Муниципальное родительское собрание</a:t>
            </a:r>
          </a:p>
        </p:txBody>
      </p:sp>
      <p:sp>
        <p:nvSpPr>
          <p:cNvPr id="10" name="Прямоугольник с двумя вырезанными противолежащими углами 9"/>
          <p:cNvSpPr/>
          <p:nvPr/>
        </p:nvSpPr>
        <p:spPr>
          <a:xfrm>
            <a:off x="6156176" y="476672"/>
            <a:ext cx="1000132" cy="857256"/>
          </a:xfrm>
          <a:prstGeom prst="snip2Diag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школа</a:t>
            </a:r>
            <a:endParaRPr lang="ru-RU" sz="700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с двумя вырезанными противолежащими углами 10"/>
          <p:cNvSpPr/>
          <p:nvPr/>
        </p:nvSpPr>
        <p:spPr>
          <a:xfrm>
            <a:off x="5364088" y="1052736"/>
            <a:ext cx="1000132" cy="857256"/>
          </a:xfrm>
          <a:prstGeom prst="snip2Diag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chemeClr val="tx1"/>
                </a:solidFill>
              </a:rPr>
              <a:t>Детский сад</a:t>
            </a:r>
            <a:endParaRPr lang="ru-RU" sz="1050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с двумя вырезанными противолежащими углами 12"/>
          <p:cNvSpPr/>
          <p:nvPr/>
        </p:nvSpPr>
        <p:spPr>
          <a:xfrm>
            <a:off x="4572000" y="1628800"/>
            <a:ext cx="1000132" cy="857256"/>
          </a:xfrm>
          <a:prstGeom prst="snip2Diag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chemeClr val="tx1"/>
                </a:solidFill>
              </a:rPr>
              <a:t>ДЮСШ</a:t>
            </a:r>
            <a:endParaRPr lang="ru-RU" sz="1050" dirty="0">
              <a:solidFill>
                <a:schemeClr val="tx1"/>
              </a:solidFill>
            </a:endParaRPr>
          </a:p>
        </p:txBody>
      </p:sp>
      <p:sp>
        <p:nvSpPr>
          <p:cNvPr id="18" name="Прямоугольник с двумя вырезанными противолежащими углами 17"/>
          <p:cNvSpPr/>
          <p:nvPr/>
        </p:nvSpPr>
        <p:spPr>
          <a:xfrm>
            <a:off x="3779912" y="2276872"/>
            <a:ext cx="1000132" cy="866780"/>
          </a:xfrm>
          <a:prstGeom prst="snip2Diag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chemeClr val="tx1"/>
                </a:solidFill>
              </a:rPr>
              <a:t>ДДТ</a:t>
            </a:r>
            <a:endParaRPr lang="ru-RU" sz="7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42844" y="142852"/>
            <a:ext cx="564026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>
                <a:solidFill>
                  <a:schemeClr val="bg1"/>
                </a:solidFill>
              </a:rPr>
              <a:t>ЗАЩИТА </a:t>
            </a:r>
            <a:r>
              <a:rPr lang="ru-RU" sz="1400" b="1" dirty="0" smtClean="0">
                <a:solidFill>
                  <a:schemeClr val="bg1"/>
                </a:solidFill>
              </a:rPr>
              <a:t>ДЕТЕЙ -</a:t>
            </a:r>
            <a:endParaRPr lang="ru-RU" sz="1400" b="1" dirty="0">
              <a:solidFill>
                <a:schemeClr val="bg1"/>
              </a:solidFill>
            </a:endParaRPr>
          </a:p>
          <a:p>
            <a:r>
              <a:rPr lang="ru-RU" sz="1400" b="1" dirty="0">
                <a:solidFill>
                  <a:schemeClr val="bg1"/>
                </a:solidFill>
              </a:rPr>
              <a:t>СТРАТЕГИЧЕСКИЙ ПРИОРИТЕТ РАЗВИТИЯ </a:t>
            </a:r>
            <a:r>
              <a:rPr lang="ru-RU" sz="1400" b="1" dirty="0" smtClean="0">
                <a:solidFill>
                  <a:schemeClr val="bg1"/>
                </a:solidFill>
              </a:rPr>
              <a:t>ЧИСТООЗЕРНОГО РАЙОНА </a:t>
            </a:r>
          </a:p>
          <a:p>
            <a:r>
              <a:rPr lang="ru-RU" sz="1400" b="1" dirty="0" smtClean="0">
                <a:solidFill>
                  <a:schemeClr val="bg1"/>
                </a:solidFill>
              </a:rPr>
              <a:t>НОВОСИБИРСКОЙ ОБЛАСТИ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2844" y="857232"/>
            <a:ext cx="3997108" cy="143885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05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КЛЮЧЕВЫЕ ЦЕЛИ</a:t>
            </a:r>
          </a:p>
          <a:p>
            <a:r>
              <a:rPr lang="ru-RU" sz="105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. Поддержка детей-сирот и детей, оставшихся без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попечения </a:t>
            </a: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родителей</a:t>
            </a:r>
          </a:p>
          <a:p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2. Образование детей с особыми образовательными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потребностями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3. Формирование полноценной системы защиты и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поддержки семьи </a:t>
            </a: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и детства</a:t>
            </a:r>
          </a:p>
          <a:p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4. Безопасное поведение детей и подростков на дорогах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79512" y="2276872"/>
            <a:ext cx="1214446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2016 год:</a:t>
            </a:r>
            <a:endParaRPr lang="ru-RU" dirty="0"/>
          </a:p>
        </p:txBody>
      </p:sp>
      <p:sp>
        <p:nvSpPr>
          <p:cNvPr id="25" name="TextBox 24"/>
          <p:cNvSpPr txBox="1"/>
          <p:nvPr/>
        </p:nvSpPr>
        <p:spPr>
          <a:xfrm>
            <a:off x="6084168" y="332656"/>
            <a:ext cx="2857520" cy="212365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200" b="1" dirty="0" smtClean="0"/>
              <a:t>ИНСТРУМЕНТЫ: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 Региональные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проекты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Единая база учета детей с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ОВЗ и детей инвалидов Новосибирской области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Государственная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поддержка инклюзивного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специально- коррекционного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дистанционного образования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детей с ОВЗ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и инвалидностью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4. ФГОС ОВЗ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142844" y="2643182"/>
          <a:ext cx="5786478" cy="201168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4761026"/>
                <a:gridCol w="1025452"/>
              </a:tblGrid>
              <a:tr h="214314">
                <a:tc>
                  <a:txBody>
                    <a:bodyPr/>
                    <a:lstStyle/>
                    <a:p>
                      <a:r>
                        <a:rPr lang="ru-RU" sz="10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Обеспечение раннего выявления и учета детей с ОВЗ и детей-инвалидов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 менее 90%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35032">
                <a:tc>
                  <a:txBody>
                    <a:bodyPr/>
                    <a:lstStyle/>
                    <a:p>
                      <a:r>
                        <a:rPr lang="ru-RU" sz="10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Предоставление образовательных услуг детям-инвалидам от 0 до 18 лет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 менее 85%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35032">
                <a:tc>
                  <a:txBody>
                    <a:bodyPr/>
                    <a:lstStyle/>
                    <a:p>
                      <a:r>
                        <a:rPr lang="ru-RU" sz="10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Обеспечение психолого-педагогической и медико-социальной помощи детям с ОВЗ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 менее 70%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35032">
                <a:tc>
                  <a:txBody>
                    <a:bodyPr/>
                    <a:lstStyle/>
                    <a:p>
                      <a:r>
                        <a:rPr lang="ru-RU" sz="10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Создание условий для инклюзивного образования детей с ОВЗ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91%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35032">
                <a:tc>
                  <a:txBody>
                    <a:bodyPr/>
                    <a:lstStyle/>
                    <a:p>
                      <a:r>
                        <a:rPr lang="ru-RU" sz="10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Обеспечение доступности образовательной среды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kern="1200" baseline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100%</a:t>
                      </a:r>
                      <a:endParaRPr lang="ru-RU" sz="1000" b="1" kern="12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35032">
                <a:tc>
                  <a:txBody>
                    <a:bodyPr/>
                    <a:lstStyle/>
                    <a:p>
                      <a:r>
                        <a:rPr lang="ru-RU" sz="10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Количество первоклассников с ОВЗ, обучающихся по ФГОС для обучающихся   с ОВЗ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 чел.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35032">
                <a:tc>
                  <a:txBody>
                    <a:bodyPr/>
                    <a:lstStyle/>
                    <a:p>
                      <a:r>
                        <a:rPr lang="ru-RU" sz="10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Инклюзивное образование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23 ШКОЛЫ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6" name="Рисунок 15" descr="дети-с-мячом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12604" y="714356"/>
            <a:ext cx="1799555" cy="1850548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6286512" y="2928934"/>
            <a:ext cx="2286016" cy="138499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200" b="1" dirty="0" smtClean="0"/>
              <a:t>ЭСПЕРТНОЕ СООБЩЕСТВО:</a:t>
            </a:r>
          </a:p>
          <a:p>
            <a:pPr marL="228600" indent="-228600">
              <a:buAutoNum type="arabicPeriod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Муниципальный  административно-общественный совет по развитию образования Чистоозерного района</a:t>
            </a:r>
          </a:p>
          <a:p>
            <a:pPr marL="228600" indent="-228600">
              <a:buAutoNum type="arabicPeriod" startAt="2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ПМПК</a:t>
            </a:r>
            <a:endParaRPr lang="ru-RU" sz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79512" y="4765119"/>
            <a:ext cx="8786874" cy="206210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800" dirty="0">
                <a:latin typeface="Times New Roman" pitchFamily="18" charset="0"/>
                <a:cs typeface="Times New Roman" pitchFamily="18" charset="0"/>
              </a:rPr>
              <a:t>ГОСУДАРСТВЕННАЯ ПРОГРАММА РОССИЙСКОЙ ФЕДЕРАЦИИ «РАЗВИТИЕ ОБРАЗОВАНИЯ» НА 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2013- 2020 </a:t>
            </a:r>
            <a:r>
              <a:rPr lang="ru-RU" sz="800" dirty="0">
                <a:latin typeface="Times New Roman" pitchFamily="18" charset="0"/>
                <a:cs typeface="Times New Roman" pitchFamily="18" charset="0"/>
              </a:rPr>
              <a:t>ГОДЫ</a:t>
            </a:r>
          </a:p>
          <a:p>
            <a:pPr>
              <a:buFont typeface="Wingdings" pitchFamily="2" charset="2"/>
              <a:buChar char="Ø"/>
            </a:pPr>
            <a:r>
              <a:rPr lang="ru-RU" sz="800" dirty="0">
                <a:latin typeface="Times New Roman" pitchFamily="18" charset="0"/>
                <a:cs typeface="Times New Roman" pitchFamily="18" charset="0"/>
              </a:rPr>
              <a:t>ГОСУДАРСТВЕННАЯ ПРОГРАММА РОССИЙСКОЙ ФЕДЕРАЦИИ «ДОСТУПНАЯ СРЕДА» НА 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2011-2020 ГОДЫ</a:t>
            </a:r>
            <a:endParaRPr lang="ru-RU" sz="8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800" dirty="0">
                <a:latin typeface="Times New Roman" pitchFamily="18" charset="0"/>
                <a:cs typeface="Times New Roman" pitchFamily="18" charset="0"/>
              </a:rPr>
              <a:t>ГОСУДАРСТВЕННАЯ ПРОГРАММА РОССИЙСКОЙ ФЕДЕРАЦИИ «СОЦИАЛЬНАЯ ПОДДЕРЖКА ГРАЖДАН»</a:t>
            </a:r>
          </a:p>
          <a:p>
            <a:pPr>
              <a:buFont typeface="Wingdings" pitchFamily="2" charset="2"/>
              <a:buChar char="Ø"/>
            </a:pPr>
            <a:r>
              <a:rPr lang="ru-RU" sz="800" dirty="0">
                <a:latin typeface="Times New Roman" pitchFamily="18" charset="0"/>
                <a:cs typeface="Times New Roman" pitchFamily="18" charset="0"/>
              </a:rPr>
              <a:t>ГОСУДАРСТВЕННАЯ ПРОГРАММА НОВОСИБИРСКОЙ ОБЛАСТИ «РАЗВИТИЕ СИСТЕМЫ 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СОЦИАЛЬНОЙ ПОДДЕРЖКИ </a:t>
            </a:r>
            <a:r>
              <a:rPr lang="ru-RU" sz="800" dirty="0">
                <a:latin typeface="Times New Roman" pitchFamily="18" charset="0"/>
                <a:cs typeface="Times New Roman" pitchFamily="18" charset="0"/>
              </a:rPr>
              <a:t>НАСЕЛЕНИЯ НОВОСИБИРСКОЙ ОБЛАСТИ» НА 2014-2019 ГОДЫ</a:t>
            </a:r>
          </a:p>
          <a:p>
            <a:pPr>
              <a:buFont typeface="Wingdings" pitchFamily="2" charset="2"/>
              <a:buChar char="Ø"/>
            </a:pPr>
            <a:r>
              <a:rPr lang="ru-RU" sz="800" dirty="0">
                <a:latin typeface="Times New Roman" pitchFamily="18" charset="0"/>
                <a:cs typeface="Times New Roman" pitchFamily="18" charset="0"/>
              </a:rPr>
              <a:t>ГОСУДАРСТВЕННАЯ ПРОГРАММА НОВОСИБИРСКОЙ ОБЛАСТИ «РАЗВИТИЕ ОБРАЗОВАНИЯ, 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СОЗДАНИЕУСЛОВИЙ </a:t>
            </a:r>
            <a:r>
              <a:rPr lang="ru-RU" sz="800" dirty="0">
                <a:latin typeface="Times New Roman" pitchFamily="18" charset="0"/>
                <a:cs typeface="Times New Roman" pitchFamily="18" charset="0"/>
              </a:rPr>
              <a:t>ДЛЯ СОЦИАЛИЗАЦИИ ДЕТЕЙ И УЧАЩЕЙСЯ МОЛОДЕЖИ В НОВОСИБИРСКОЙ ОБЛАСТИ 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НА2015 </a:t>
            </a:r>
            <a:r>
              <a:rPr lang="ru-RU" sz="800" dirty="0">
                <a:latin typeface="Times New Roman" pitchFamily="18" charset="0"/>
                <a:cs typeface="Times New Roman" pitchFamily="18" charset="0"/>
              </a:rPr>
              <a:t>- 2020 ГОДЫ»</a:t>
            </a:r>
          </a:p>
          <a:p>
            <a:pPr>
              <a:buFont typeface="Wingdings" pitchFamily="2" charset="2"/>
              <a:buChar char="Ø"/>
            </a:pPr>
            <a:r>
              <a:rPr lang="ru-RU" sz="800" dirty="0">
                <a:latin typeface="Times New Roman" pitchFamily="18" charset="0"/>
                <a:cs typeface="Times New Roman" pitchFamily="18" charset="0"/>
              </a:rPr>
              <a:t>ГОСУДАРСТВЕННАЯ ПРОГРАММА НОВОСИБИРСКОЙ ОБЛАСТИ «ПОВЫШЕНИЕ 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БЕЗОПАСНОСТИ ДОРОЖНОГО </a:t>
            </a:r>
            <a:r>
              <a:rPr lang="ru-RU" sz="800" dirty="0">
                <a:latin typeface="Times New Roman" pitchFamily="18" charset="0"/>
                <a:cs typeface="Times New Roman" pitchFamily="18" charset="0"/>
              </a:rPr>
              <a:t>ДВИЖЕНИЯ НА АВТОМОБИЛЬНЫХ ДОРОГАХ И ОБЕСПЕЧЕНИЕ 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БЕЗОПАСНОСТИ НАСЕЛЕНИЯ </a:t>
            </a:r>
            <a:r>
              <a:rPr lang="ru-RU" sz="800" dirty="0">
                <a:latin typeface="Times New Roman" pitchFamily="18" charset="0"/>
                <a:cs typeface="Times New Roman" pitchFamily="18" charset="0"/>
              </a:rPr>
              <a:t>НА ТРАНСПОРТЕ В НОВОСИБИРСКОЙ ОБЛАСТИ В 2015 - 2020 ГОДАХ»</a:t>
            </a:r>
          </a:p>
          <a:p>
            <a:pPr>
              <a:buFont typeface="Wingdings" pitchFamily="2" charset="2"/>
              <a:buChar char="Ø"/>
            </a:pPr>
            <a:r>
              <a:rPr lang="ru-RU" sz="800" dirty="0">
                <a:latin typeface="Times New Roman" pitchFamily="18" charset="0"/>
                <a:cs typeface="Times New Roman" pitchFamily="18" charset="0"/>
              </a:rPr>
              <a:t>СТРАТЕГИЯ ДЕЙСТВИЙ В ИНТЕРЕСАХ ДЕТЕЙ НОВОСИБИРСКОЙ ОБЛАСТИ НА 2012 - 2017 ГОДЫ</a:t>
            </a:r>
          </a:p>
          <a:p>
            <a:pPr>
              <a:buFont typeface="Wingdings" pitchFamily="2" charset="2"/>
              <a:buChar char="Ø"/>
            </a:pPr>
            <a:r>
              <a:rPr lang="ru-RU" sz="800" dirty="0">
                <a:latin typeface="Times New Roman" pitchFamily="18" charset="0"/>
                <a:cs typeface="Times New Roman" pitchFamily="18" charset="0"/>
              </a:rPr>
              <a:t>ПОСТАНОВЛЕНИЕ ПРАВИТЕЛЬСТВА НОВОСИБИРСКОЙ ОБЛАСТИ ОТ 08.07.2013 № 296-П «О 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ПОРЯДКЕ ВОСПИТАНИЯ </a:t>
            </a:r>
            <a:r>
              <a:rPr lang="ru-RU" sz="800" dirty="0">
                <a:latin typeface="Times New Roman" pitchFamily="18" charset="0"/>
                <a:cs typeface="Times New Roman" pitchFamily="18" charset="0"/>
              </a:rPr>
              <a:t>И ОБУЧЕНИЯ ДЕТЕЙ-ИНВАЛИДОВ НА ДОМУ С ИСПОЛЬЗОВАНИЕМ 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ДИСТАНЦИОННЫХ </a:t>
            </a:r>
            <a:r>
              <a:rPr lang="ru-RU" sz="800" dirty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ЕХНОЛОГИЙ</a:t>
            </a:r>
            <a:r>
              <a:rPr lang="ru-RU" sz="800" dirty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>
              <a:buFont typeface="Wingdings" pitchFamily="2" charset="2"/>
              <a:buChar char="Ø"/>
            </a:pPr>
            <a:r>
              <a:rPr lang="ru-RU" sz="800" dirty="0">
                <a:latin typeface="Times New Roman" pitchFamily="18" charset="0"/>
                <a:cs typeface="Times New Roman" pitchFamily="18" charset="0"/>
              </a:rPr>
              <a:t>РАСПОРЯЖЕНИЕ ПРАВИТЕЛЬСТВА НОВОСИБИРСКОЙ ОБЛАСТИ ОТ 19.04.2016 № 103-РП «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ОБ УТВЕРЖДЕНИИ </a:t>
            </a:r>
            <a:r>
              <a:rPr lang="ru-RU" sz="800" dirty="0">
                <a:latin typeface="Times New Roman" pitchFamily="18" charset="0"/>
                <a:cs typeface="Times New Roman" pitchFamily="18" charset="0"/>
              </a:rPr>
              <a:t>КОНЦЕПЦИИ РАЗВИТИЯ ИНКЛЮЗИВНОГО ОБРАЗОВАНИЯ В 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НОВОСИБИРСКОЙ ОБЛАСТИ </a:t>
            </a:r>
            <a:r>
              <a:rPr lang="ru-RU" sz="800" dirty="0">
                <a:latin typeface="Times New Roman" pitchFamily="18" charset="0"/>
                <a:cs typeface="Times New Roman" pitchFamily="18" charset="0"/>
              </a:rPr>
              <a:t>НА 2016-2020 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ГОДЫ</a:t>
            </a:r>
          </a:p>
          <a:p>
            <a:pPr>
              <a:buFont typeface="Wingdings" pitchFamily="2" charset="2"/>
              <a:buChar char="Ø"/>
            </a:pPr>
            <a:r>
              <a:rPr lang="ru-RU" sz="900" b="1" dirty="0" smtClean="0">
                <a:latin typeface="Times New Roman" pitchFamily="18" charset="0"/>
                <a:cs typeface="Times New Roman" pitchFamily="18" charset="0"/>
              </a:rPr>
              <a:t>МУНИЦИПАЛЬНАЯ ПРОГРАММА «Развитие системы  образования Чистоозерного района Новосибирской области  на  2016-2020 годы» </a:t>
            </a:r>
          </a:p>
          <a:p>
            <a:pPr>
              <a:buFont typeface="Wingdings" pitchFamily="2" charset="2"/>
              <a:buChar char="Ø"/>
            </a:pPr>
            <a:endParaRPr lang="ru-RU" sz="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42844" y="142852"/>
            <a:ext cx="44291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</a:rPr>
              <a:t>ЗАРАБОТНАЯ ПЛАТА В СИСТЕМЕ </a:t>
            </a:r>
            <a:r>
              <a:rPr lang="ru-RU" sz="1600" b="1" dirty="0" smtClean="0">
                <a:solidFill>
                  <a:schemeClr val="bg1"/>
                </a:solidFill>
              </a:rPr>
              <a:t>ОБРАЗОВАНИЯ</a:t>
            </a:r>
            <a:endParaRPr lang="ru-RU" sz="1600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1520" y="404664"/>
            <a:ext cx="4429156" cy="60016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100" b="1" dirty="0">
                <a:solidFill>
                  <a:srgbClr val="FF0000"/>
                </a:solidFill>
              </a:rPr>
              <a:t>КЛЮЧЕВЫЕ ЦЕЛИ</a:t>
            </a:r>
          </a:p>
          <a:p>
            <a:r>
              <a:rPr lang="ru-RU" sz="1000" dirty="0" smtClean="0"/>
              <a:t>1</a:t>
            </a:r>
            <a:r>
              <a:rPr lang="ru-RU" sz="1100" dirty="0"/>
              <a:t>.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Сохранение средней заработной платы  педагогических работников района  не ниже уровня 2015 года.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23528" y="980728"/>
            <a:ext cx="1214446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2016 год: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251520" y="5149840"/>
            <a:ext cx="8643998" cy="17081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ru-RU" sz="8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1100" dirty="0" smtClean="0"/>
              <a:t> УКАЗ </a:t>
            </a:r>
            <a:r>
              <a:rPr lang="ru-RU" sz="1100" dirty="0"/>
              <a:t>ПРЕЗИДЕНТА РОССИЙСКОЙ ФЕДЕРАЦИИ ОТ 07.05.2012 № 597</a:t>
            </a:r>
          </a:p>
          <a:p>
            <a:pPr>
              <a:buFont typeface="Wingdings" pitchFamily="2" charset="2"/>
              <a:buChar char="Ø"/>
            </a:pPr>
            <a:r>
              <a:rPr lang="ru-RU" sz="1100" dirty="0"/>
              <a:t>РАСПОРЯЖЕНИЕ ПРАВИТЕЛЬСТВА РОССИЙСКОЙ ФЕДЕРАЦИИ ОТ 26.11.2012 № 2190-Р</a:t>
            </a:r>
          </a:p>
          <a:p>
            <a:pPr>
              <a:buFont typeface="Wingdings" pitchFamily="2" charset="2"/>
              <a:buChar char="Ø"/>
            </a:pPr>
            <a:r>
              <a:rPr lang="ru-RU" sz="1100" dirty="0"/>
              <a:t>ПОСТАНОВЛЕНИЕ ПРАВИТЕЛЬСТВА РОССИЙСКОЙ ФЕДЕРАЦИИ ОТ 14.09.2015 № 973</a:t>
            </a:r>
          </a:p>
          <a:p>
            <a:pPr>
              <a:buFont typeface="Wingdings" pitchFamily="2" charset="2"/>
              <a:buChar char="Ø"/>
            </a:pPr>
            <a:r>
              <a:rPr lang="ru-RU" sz="1100" dirty="0"/>
              <a:t>ГОСУДАРСТВЕННАЯ ПРОГРАММА НОВОСИБИРСКОЙ ОБЛАСТИ «РАЗВИТИЕ ОБРАЗОВАНИЯ, СОЗДАНИЕ УСЛОВИЙ ДЛЯ СОЦИАЛИЗАЦИИ ДЕТЕЙ И </a:t>
            </a:r>
            <a:r>
              <a:rPr lang="ru-RU" sz="1100" dirty="0" smtClean="0"/>
              <a:t>УЧАЩЕЙСЯ МОЛОДЕЖИ </a:t>
            </a:r>
            <a:r>
              <a:rPr lang="ru-RU" sz="1100" dirty="0"/>
              <a:t>В НОВОСИБИРСКОЙ ОБЛАСТИ НА 2015 - 2020 </a:t>
            </a:r>
            <a:r>
              <a:rPr lang="ru-RU" sz="1100" dirty="0" smtClean="0"/>
              <a:t> ГОДЫ</a:t>
            </a:r>
            <a:r>
              <a:rPr lang="ru-RU" sz="1100" dirty="0"/>
              <a:t>»</a:t>
            </a:r>
          </a:p>
          <a:p>
            <a:pPr>
              <a:buFont typeface="Wingdings" pitchFamily="2" charset="2"/>
              <a:buChar char="Ø"/>
            </a:pPr>
            <a:r>
              <a:rPr lang="ru-RU" sz="1100" dirty="0"/>
              <a:t>ПОСТАНОВЛЕНИЕ ГУБЕРНАТОРА НОВОСИБИРСКОЙ ОБЛАСТИ ОТ 31.08.2007 № 341</a:t>
            </a:r>
          </a:p>
          <a:p>
            <a:pPr>
              <a:buFont typeface="Wingdings" pitchFamily="2" charset="2"/>
              <a:buChar char="Ø"/>
            </a:pPr>
            <a:r>
              <a:rPr lang="ru-RU" sz="1100" dirty="0"/>
              <a:t>ПОСТАНОВЛЕНИЕ ПРАВИТЕЛЬСТВА НОВОСИБИРСКОЙ ОБЛАСТИ ОТ 30.12.2013 № </a:t>
            </a:r>
            <a:r>
              <a:rPr lang="ru-RU" sz="1100" dirty="0" smtClean="0"/>
              <a:t>572-П</a:t>
            </a:r>
          </a:p>
          <a:p>
            <a:pPr>
              <a:buFont typeface="Wingdings" pitchFamily="2" charset="2"/>
              <a:buChar char="Ø"/>
            </a:pP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 Муниципальная программа «Развитие системы  образования Чистоозерного  района Новосибирской области  на  2016-2020 годы»</a:t>
            </a:r>
          </a:p>
          <a:p>
            <a:pPr>
              <a:buFont typeface="Wingdings" pitchFamily="2" charset="2"/>
              <a:buChar char="q"/>
            </a:pPr>
            <a:endParaRPr lang="ru-RU" sz="900" dirty="0" smtClean="0"/>
          </a:p>
        </p:txBody>
      </p:sp>
      <p:sp>
        <p:nvSpPr>
          <p:cNvPr id="25" name="TextBox 24"/>
          <p:cNvSpPr txBox="1"/>
          <p:nvPr/>
        </p:nvSpPr>
        <p:spPr>
          <a:xfrm>
            <a:off x="5940152" y="2060848"/>
            <a:ext cx="2928958" cy="104644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200" b="1" dirty="0" smtClean="0"/>
              <a:t>ИНСТРУМЕНТЫ: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1. Мониторинг средней заработной платы по категориям   работников в сфере образования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2. Территориальное отраслевое соглашение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3.Положение об оплате труда педагогических  работников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940152" y="3284984"/>
            <a:ext cx="2928958" cy="150810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ЭСПЕРТНОЕ СООБЩЕСТВО:</a:t>
            </a:r>
          </a:p>
          <a:p>
            <a:pPr marL="228600" indent="-228600">
              <a:buAutoNum type="arabicPeriod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Профсоюз работников образования Чистоозерного района</a:t>
            </a:r>
          </a:p>
          <a:p>
            <a:pPr marL="228600" indent="-228600">
              <a:buAutoNum type="arabicPeriod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Муниципальный административно-общественный совет по развитию образования Чистоозерного района</a:t>
            </a:r>
          </a:p>
          <a:p>
            <a:pPr marL="228600" indent="-228600">
              <a:buAutoNum type="arabicPeriod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Совет руководителей образовательных учреждений</a:t>
            </a:r>
          </a:p>
          <a:p>
            <a:pPr marL="228600" indent="-228600">
              <a:buAutoNum type="arabicPeriod"/>
            </a:pPr>
            <a:endParaRPr lang="ru-RU" sz="1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188640"/>
            <a:ext cx="2643206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251520" y="2636912"/>
          <a:ext cx="5541921" cy="2277616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2233312"/>
                <a:gridCol w="827153"/>
                <a:gridCol w="827153"/>
                <a:gridCol w="827153"/>
                <a:gridCol w="827150"/>
              </a:tblGrid>
              <a:tr h="700276">
                <a:tc>
                  <a:txBody>
                    <a:bodyPr/>
                    <a:lstStyle/>
                    <a:p>
                      <a:r>
                        <a:rPr lang="ru-RU" sz="1100" dirty="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ru-RU" sz="1100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0" marR="95250" marT="95250" marB="952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2012 </a:t>
                      </a:r>
                      <a:r>
                        <a:rPr lang="ru-RU" sz="1100" dirty="0">
                          <a:latin typeface="Times New Roman" pitchFamily="18" charset="0"/>
                          <a:cs typeface="Times New Roman" pitchFamily="18" charset="0"/>
                        </a:rPr>
                        <a:t>год 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(тыс.руб</a:t>
                      </a:r>
                      <a:r>
                        <a:rPr lang="ru-RU" sz="1100" dirty="0">
                          <a:latin typeface="Times New Roman" pitchFamily="18" charset="0"/>
                          <a:cs typeface="Times New Roman" pitchFamily="18" charset="0"/>
                        </a:rPr>
                        <a:t>.)​</a:t>
                      </a:r>
                    </a:p>
                  </a:txBody>
                  <a:tcPr marL="95250" marR="95250" marT="95250" marB="952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>
                          <a:latin typeface="Times New Roman" pitchFamily="18" charset="0"/>
                          <a:cs typeface="Times New Roman" pitchFamily="18" charset="0"/>
                        </a:rPr>
                        <a:t>2013 год 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(тыс.руб</a:t>
                      </a:r>
                      <a:r>
                        <a:rPr lang="ru-RU" sz="1100" dirty="0">
                          <a:latin typeface="Times New Roman" pitchFamily="18" charset="0"/>
                          <a:cs typeface="Times New Roman" pitchFamily="18" charset="0"/>
                        </a:rPr>
                        <a:t>.)​</a:t>
                      </a:r>
                    </a:p>
                  </a:txBody>
                  <a:tcPr marL="95250" marR="95250" marT="95250" marB="952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>
                          <a:latin typeface="Times New Roman" pitchFamily="18" charset="0"/>
                          <a:cs typeface="Times New Roman" pitchFamily="18" charset="0"/>
                        </a:rPr>
                        <a:t>2014 год 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(тыс.руб</a:t>
                      </a:r>
                      <a:r>
                        <a:rPr lang="ru-RU" sz="1100" dirty="0">
                          <a:latin typeface="Times New Roman" pitchFamily="18" charset="0"/>
                          <a:cs typeface="Times New Roman" pitchFamily="18" charset="0"/>
                        </a:rPr>
                        <a:t>.)</a:t>
                      </a:r>
                    </a:p>
                  </a:txBody>
                  <a:tcPr marL="95250" marR="95250" marT="95250" marB="952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>
                          <a:latin typeface="Times New Roman" pitchFamily="18" charset="0"/>
                          <a:cs typeface="Times New Roman" pitchFamily="18" charset="0"/>
                        </a:rPr>
                        <a:t>2015 год 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(тыс.руб</a:t>
                      </a:r>
                      <a:r>
                        <a:rPr lang="ru-RU" sz="1100" dirty="0">
                          <a:latin typeface="Times New Roman" pitchFamily="18" charset="0"/>
                          <a:cs typeface="Times New Roman" pitchFamily="18" charset="0"/>
                        </a:rPr>
                        <a:t>.)</a:t>
                      </a:r>
                    </a:p>
                  </a:txBody>
                  <a:tcPr marL="95250" marR="95250" marT="95250" marB="952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35032">
                <a:tc>
                  <a:txBody>
                    <a:bodyPr/>
                    <a:lstStyle/>
                    <a:p>
                      <a:r>
                        <a:rPr lang="ru-RU" sz="1100" dirty="0">
                          <a:latin typeface="Times New Roman" pitchFamily="18" charset="0"/>
                          <a:cs typeface="Times New Roman" pitchFamily="18" charset="0"/>
                        </a:rPr>
                        <a:t>педагогические работники 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дошкольного образования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0" marR="95250" marT="95250" marB="952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11,72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0" marR="95250" marT="95250" marB="952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17,4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0" marR="95250" marT="95250" marB="952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26,28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0" marR="95250" marT="95250" marB="952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26,33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0" marR="95250" marT="95250" marB="952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35032">
                <a:tc>
                  <a:txBody>
                    <a:bodyPr/>
                    <a:lstStyle/>
                    <a:p>
                      <a:r>
                        <a:rPr lang="ru-RU" sz="1100" dirty="0">
                          <a:latin typeface="Times New Roman" pitchFamily="18" charset="0"/>
                          <a:cs typeface="Times New Roman" pitchFamily="18" charset="0"/>
                        </a:rPr>
                        <a:t>педагогические работники 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 общего образования</a:t>
                      </a:r>
                      <a:r>
                        <a:rPr lang="ru-RU" sz="1100" dirty="0">
                          <a:latin typeface="Times New Roman" pitchFamily="18" charset="0"/>
                          <a:cs typeface="Times New Roman" pitchFamily="18" charset="0"/>
                        </a:rPr>
                        <a:t>​</a:t>
                      </a:r>
                    </a:p>
                  </a:txBody>
                  <a:tcPr marL="95250" marR="95250" marT="95250" marB="952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13,64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0" marR="95250" marT="95250" marB="952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23,5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0" marR="95250" marT="95250" marB="952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25,5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0" marR="95250" marT="95250" marB="952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26,03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0" marR="95250" marT="95250" marB="952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35032">
                <a:tc>
                  <a:txBody>
                    <a:bodyPr/>
                    <a:lstStyle/>
                    <a:p>
                      <a:r>
                        <a:rPr lang="ru-RU" sz="1100" dirty="0">
                          <a:latin typeface="Times New Roman" pitchFamily="18" charset="0"/>
                          <a:cs typeface="Times New Roman" pitchFamily="18" charset="0"/>
                        </a:rPr>
                        <a:t>педагогические работники 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дополнительного </a:t>
                      </a:r>
                      <a:r>
                        <a:rPr lang="ru-RU" sz="1100" dirty="0">
                          <a:latin typeface="Times New Roman" pitchFamily="18" charset="0"/>
                          <a:cs typeface="Times New Roman" pitchFamily="18" charset="0"/>
                        </a:rPr>
                        <a:t>образования​</a:t>
                      </a:r>
                    </a:p>
                  </a:txBody>
                  <a:tcPr marL="95250" marR="95250" marT="95250" marB="952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8,96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0" marR="95250" marT="95250" marB="952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22,1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0" marR="95250" marT="95250" marB="952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24,7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0" marR="95250" marT="95250" marB="952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24,7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0" marR="95250" marT="95250" marB="952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79512" y="1340768"/>
            <a:ext cx="56886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Заработная плата педагогических работников в организациях образования всех уровней и научных сотрудников в 2016 году – </a:t>
            </a:r>
            <a:r>
              <a:rPr lang="ru-RU" b="1" i="1" dirty="0" smtClean="0"/>
              <a:t>на уровне не ниже 2015 года</a:t>
            </a:r>
            <a:endParaRPr lang="ru-RU" b="1" i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42844" y="142852"/>
            <a:ext cx="51330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chemeClr val="bg1"/>
                </a:solidFill>
              </a:rPr>
              <a:t>ПРОФЕССИОНАЛЬНОЕ РАЗВИТИЕ</a:t>
            </a:r>
          </a:p>
          <a:p>
            <a:r>
              <a:rPr lang="ru-RU" sz="1600" b="1" dirty="0" smtClean="0">
                <a:solidFill>
                  <a:schemeClr val="bg1"/>
                </a:solidFill>
              </a:rPr>
              <a:t>РАБОТНИКОВ ОБРАЗОВАНИЯ ЧИСТООЗЕРНОГО РАЙОНА</a:t>
            </a:r>
          </a:p>
          <a:p>
            <a:r>
              <a:rPr lang="ru-RU" sz="1600" b="1" dirty="0" smtClean="0">
                <a:solidFill>
                  <a:schemeClr val="bg1"/>
                </a:solidFill>
              </a:rPr>
              <a:t>НОВОСИБИРСКОЙ ОБЛАСТИ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4282" y="1000108"/>
            <a:ext cx="3857652" cy="8771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1100" b="1" dirty="0">
                <a:solidFill>
                  <a:srgbClr val="C00000"/>
                </a:solidFill>
              </a:rPr>
              <a:t>КЛЮЧЕВЫЕ ЦЕЛИ</a:t>
            </a:r>
          </a:p>
          <a:p>
            <a:r>
              <a:rPr lang="ru-RU" sz="1000" dirty="0" smtClean="0"/>
              <a:t>1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К 2020 году процент обеспечения системы образования  педагогическими и руководящими работниками, соответствующими требованиям профессиональных стандартов, составит не менее 90%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14282" y="1928802"/>
            <a:ext cx="1214446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2016 год:</a:t>
            </a:r>
            <a:endParaRPr lang="ru-RU" dirty="0"/>
          </a:p>
        </p:txBody>
      </p:sp>
      <p:graphicFrame>
        <p:nvGraphicFramePr>
          <p:cNvPr id="23" name="Таблица 22"/>
          <p:cNvGraphicFramePr>
            <a:graphicFrameLocks noGrp="1"/>
          </p:cNvGraphicFramePr>
          <p:nvPr/>
        </p:nvGraphicFramePr>
        <p:xfrm>
          <a:off x="142844" y="2357430"/>
          <a:ext cx="5572164" cy="2771784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4066174"/>
                <a:gridCol w="1505990"/>
              </a:tblGrid>
              <a:tr h="500066">
                <a:tc>
                  <a:txBody>
                    <a:bodyPr/>
                    <a:lstStyle/>
                    <a:p>
                      <a:r>
                        <a:rPr lang="ru-RU" sz="11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Реализация механизмов профессионального роста работников образования: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0" marR="95250" marT="95250" marB="952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0" marR="95250" marT="95250" marB="952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60104">
                <a:tc>
                  <a:txBody>
                    <a:bodyPr/>
                    <a:lstStyle/>
                    <a:p>
                      <a:r>
                        <a:rPr lang="ru-RU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повышение квалификации и профессиональная подготовка</a:t>
                      </a:r>
                      <a:endParaRPr lang="ru-RU" sz="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0" marR="95250" marT="95250" marB="952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17 воспитателей</a:t>
                      </a:r>
                    </a:p>
                    <a:p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(ПЕРЕПОДГОТОВКА)</a:t>
                      </a:r>
                    </a:p>
                    <a:p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 до</a:t>
                      </a:r>
                      <a:r>
                        <a:rPr lang="ru-RU" sz="9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100 педагогов школ </a:t>
                      </a:r>
                    </a:p>
                    <a:p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21 руководящий работник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0" marR="95250" marT="95250" marB="952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02908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-посещение</a:t>
                      </a:r>
                      <a:r>
                        <a:rPr lang="ru-RU" sz="1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мероприятий областной методической службы</a:t>
                      </a:r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​</a:t>
                      </a:r>
                    </a:p>
                  </a:txBody>
                  <a:tcPr marL="95250" marR="95250" marT="95250" marB="952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0" marR="95250" marT="95250" marB="952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02908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-заключение эффективных контрактов с работниками образования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0" marR="95250" marT="95250" marB="952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0" marR="95250" marT="95250" marB="952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35032">
                <a:tc>
                  <a:txBody>
                    <a:bodyPr/>
                    <a:lstStyle/>
                    <a:p>
                      <a:r>
                        <a:rPr lang="ru-RU" sz="10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Разработка и системная реализация мер, направленных на привлечение, закрепление квалифицированных кадров в учреждения образования, в том числе молодых специалистов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0" marR="95250" marT="95250" marB="952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1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молодых специалиста, закрепившихся в районе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0" marR="95250" marT="95250" marB="952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142844" y="5429264"/>
            <a:ext cx="8643998" cy="7925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ru-RU" sz="8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900" dirty="0" smtClean="0"/>
              <a:t>ГОСУДАРСТВЕННАЯ ПРОГРАММА РОССИЙСКОЙ ФЕДЕРАЦИИ «РАЗВИТИЕ ОБРАЗОВАНИЯ» НА2013-2020 ГОДЫ</a:t>
            </a:r>
          </a:p>
          <a:p>
            <a:pPr>
              <a:buFont typeface="Wingdings" pitchFamily="2" charset="2"/>
              <a:buChar char="q"/>
            </a:pPr>
            <a:r>
              <a:rPr lang="ru-RU" sz="900" dirty="0" smtClean="0"/>
              <a:t>ГОСУДАРСТВЕННАЯ ПРОГРАММА НОВОСИБИРСКОЙ ОБЛАСТИ «РАЗВИТИЕ ОБРАЗОВАНИЯ,СОЗДАНИЕ УСЛОВИЙ ДЛЯ СОЦИАЛИЗАЦИИ ДЕТЕЙ И УЧАЩЕЙСЯ МОЛОДЕЖИ НОВОСИБИРСКОЙ ОБЛАСТИ НА 2015 - 2020 ГОДЫ»</a:t>
            </a:r>
          </a:p>
          <a:p>
            <a:pPr>
              <a:buFont typeface="Wingdings" pitchFamily="2" charset="2"/>
              <a:buChar char="Ø"/>
            </a:pPr>
            <a:r>
              <a:rPr lang="ru-RU" sz="9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Муниципальная программа «Развитие системы  образования Чистоозерного  района Новосибирской области  на  2016-2020 годы»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072198" y="1714488"/>
            <a:ext cx="2786082" cy="150810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200" b="1" dirty="0" smtClean="0"/>
              <a:t>ИНСТРУМЕНТЫ: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dirty="0" smtClean="0"/>
              <a:t>1.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Профессиональные стандарты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2. Автоматизированная система мониторинга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профессионального развития педагогических работников Новосибирской области?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3. Аттестация педагогических и руководящих работников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4.Положение о Школе молодого педагога.</a:t>
            </a:r>
          </a:p>
          <a:p>
            <a:endParaRPr lang="ru-RU" sz="9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143636" y="3143248"/>
            <a:ext cx="2643206" cy="150810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200" b="1" dirty="0" smtClean="0"/>
              <a:t>ЭСПЕРТНОЕ СООБЩЕСТВО:</a:t>
            </a:r>
          </a:p>
          <a:p>
            <a:pPr marL="228600" indent="-228600">
              <a:buAutoNum type="arabicPeriod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Муниципальный  административно-общественный совет по развитию образования Чистоозерного района</a:t>
            </a:r>
          </a:p>
          <a:p>
            <a:pPr marL="228600" indent="-228600">
              <a:buFontTx/>
              <a:buAutoNum type="arabicPeriod"/>
            </a:pP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Муниципальное родительское собрание</a:t>
            </a:r>
          </a:p>
          <a:p>
            <a:pPr marL="228600" indent="-228600">
              <a:buAutoNum type="arabicPeriod"/>
            </a:pP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Районные методические объединения</a:t>
            </a:r>
          </a:p>
          <a:p>
            <a:pPr marL="228600" indent="-228600">
              <a:buAutoNum type="arabicPeriod"/>
            </a:pP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Совет руководителей ОО</a:t>
            </a:r>
          </a:p>
          <a:p>
            <a:pPr marL="228600" indent="-228600">
              <a:buAutoNum type="arabicPeriod"/>
            </a:pP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Школа молодого педагога Чистоозерного района</a:t>
            </a:r>
          </a:p>
        </p:txBody>
      </p:sp>
      <p:pic>
        <p:nvPicPr>
          <p:cNvPr id="15" name="Рисунок 14" descr="22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57686" y="857232"/>
            <a:ext cx="1428761" cy="1143009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14282" y="142852"/>
            <a:ext cx="47863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</a:rPr>
              <a:t>НЕЗАВИСИМАЯ </a:t>
            </a:r>
            <a:r>
              <a:rPr lang="ru-RU" sz="1600" b="1" dirty="0" smtClean="0">
                <a:solidFill>
                  <a:schemeClr val="bg1"/>
                </a:solidFill>
              </a:rPr>
              <a:t>ОЦЕНКА   КАЧЕСТВА </a:t>
            </a:r>
            <a:r>
              <a:rPr lang="ru-RU" sz="1600" b="1" dirty="0">
                <a:solidFill>
                  <a:schemeClr val="bg1"/>
                </a:solidFill>
              </a:rPr>
              <a:t>ОБРАЗОВАНИЯ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5720" y="785794"/>
            <a:ext cx="2928958" cy="103105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1100" b="1" dirty="0">
                <a:solidFill>
                  <a:srgbClr val="C00000"/>
                </a:solidFill>
              </a:rPr>
              <a:t>КЛЮЧЕВЫЕ ЦЕЛИ</a:t>
            </a:r>
          </a:p>
          <a:p>
            <a:r>
              <a:rPr lang="ru-RU" sz="1000" dirty="0" smtClean="0"/>
              <a:t>1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. Формирование государственно-общественного</a:t>
            </a:r>
          </a:p>
          <a:p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характера управления системой образования</a:t>
            </a:r>
          </a:p>
          <a:p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2. Повышение открытости и доступности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сведений   о 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системе образования для граждан и общества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14282" y="1928802"/>
            <a:ext cx="1214446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2016 год:</a:t>
            </a:r>
            <a:endParaRPr lang="ru-RU" dirty="0"/>
          </a:p>
        </p:txBody>
      </p:sp>
      <p:graphicFrame>
        <p:nvGraphicFramePr>
          <p:cNvPr id="23" name="Таблица 22"/>
          <p:cNvGraphicFramePr>
            <a:graphicFrameLocks noGrp="1"/>
          </p:cNvGraphicFramePr>
          <p:nvPr/>
        </p:nvGraphicFramePr>
        <p:xfrm>
          <a:off x="285720" y="2500306"/>
          <a:ext cx="4500594" cy="2184212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3877435"/>
                <a:gridCol w="623159"/>
              </a:tblGrid>
              <a:tr h="580434">
                <a:tc gridSpan="2">
                  <a:txBody>
                    <a:bodyPr/>
                    <a:lstStyle/>
                    <a:p>
                      <a:r>
                        <a:rPr lang="ru-RU" sz="1000" b="1" dirty="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ru-RU" sz="1000" b="1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0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Проведение независимой оценки качества  деятельности организаций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0" marR="95250" marT="95250" marB="952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0" marR="95250" marT="95250" marB="952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01839">
                <a:tc>
                  <a:txBody>
                    <a:bodyPr/>
                    <a:lstStyle/>
                    <a:p>
                      <a:r>
                        <a:rPr lang="ru-RU" sz="10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детских садах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0" marR="95250" marT="95250" marB="952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0" marR="95250" marT="95250" marB="952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01839">
                <a:tc>
                  <a:txBody>
                    <a:bodyPr/>
                    <a:lstStyle/>
                    <a:p>
                      <a:r>
                        <a:rPr lang="ru-RU" sz="10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школах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0" marR="95250" marT="95250" marB="952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24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0" marR="95250" marT="95250" marB="952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59029">
                <a:tc gridSpan="2">
                  <a:txBody>
                    <a:bodyPr/>
                    <a:lstStyle/>
                    <a:p>
                      <a:r>
                        <a:rPr lang="ru-RU" sz="10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Информирование общественности о результатах, полученных в ходе оценочных процедур, принятие управленческих решений, направленных на улучшения деятельности общеобразовательных организаций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000" b="1" dirty="0">
                          <a:latin typeface="Times New Roman" pitchFamily="18" charset="0"/>
                          <a:cs typeface="Times New Roman" pitchFamily="18" charset="0"/>
                        </a:rPr>
                        <a:t>​</a:t>
                      </a:r>
                    </a:p>
                  </a:txBody>
                  <a:tcPr marL="95250" marR="95250" marT="95250" marB="952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0" marR="95250" marT="95250" marB="952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142844" y="4929198"/>
            <a:ext cx="8643998" cy="146193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8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   УКАЗ </a:t>
            </a:r>
            <a:r>
              <a:rPr lang="ru-RU" sz="900" dirty="0">
                <a:latin typeface="Times New Roman" pitchFamily="18" charset="0"/>
                <a:cs typeface="Times New Roman" pitchFamily="18" charset="0"/>
              </a:rPr>
              <a:t>ПРЕЗИДЕНТА РФ ОТ 7 МАЯ 2012 Г. №597 «О </a:t>
            </a: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  МЕРОПРИЯТИЯХ   ПО   РЕАЛИЗАЦИИ    ГОСУДАРСТВЕННОЙ   СОЦИАЛЬНОЙ    ПОЛИТИКИ</a:t>
            </a:r>
            <a:r>
              <a:rPr lang="ru-RU" sz="900" dirty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>
              <a:buFont typeface="Wingdings" pitchFamily="2" charset="2"/>
              <a:buChar char="Ø"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 ФЕДЕРАЛЬНЫЙ </a:t>
            </a:r>
            <a:r>
              <a:rPr lang="ru-RU" sz="900" dirty="0">
                <a:latin typeface="Times New Roman" pitchFamily="18" charset="0"/>
                <a:cs typeface="Times New Roman" pitchFamily="18" charset="0"/>
              </a:rPr>
              <a:t>ЗАКОН №256-ФЗ ОТ 21 ИЮЛЯ 2014 Г. «О ВНЕСЕНИИ ИЗМЕНЕНИЙ В ОТДЕЛЬНЫЕ ЗАКОНОДАТЕЛЬНЫЕ АКТЫ РОССИЙСКОЙ ФЕДЕРАЦИИ </a:t>
            </a: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 ПО ВОПРОСАМ   ПРОВЕДЕНИЯ   НЕЗАВИСИМОЙ </a:t>
            </a:r>
            <a:r>
              <a:rPr lang="ru-RU" sz="900" dirty="0">
                <a:latin typeface="Times New Roman" pitchFamily="18" charset="0"/>
                <a:cs typeface="Times New Roman" pitchFamily="18" charset="0"/>
              </a:rPr>
              <a:t>ОЦЕНКИ КАЧЕСТВА ОКАЗАНИЯ УСЛУГ »</a:t>
            </a:r>
          </a:p>
          <a:p>
            <a:pPr>
              <a:buFont typeface="Wingdings" pitchFamily="2" charset="2"/>
              <a:buChar char="Ø"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   ФЕДЕРАЛЬНЫЙ </a:t>
            </a:r>
            <a:r>
              <a:rPr lang="ru-RU" sz="900" dirty="0">
                <a:latin typeface="Times New Roman" pitchFamily="18" charset="0"/>
                <a:cs typeface="Times New Roman" pitchFamily="18" charset="0"/>
              </a:rPr>
              <a:t>ЗАКОН «ОБ ОБРАЗОВАНИИ В РОССИЙСКОЙ ФЕДЕРАЦИИ» ОТ 29.12.2012 №273-ФЗ</a:t>
            </a:r>
          </a:p>
          <a:p>
            <a:pPr>
              <a:buFont typeface="Wingdings" pitchFamily="2" charset="2"/>
              <a:buChar char="Ø"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   ПОСТАНОВЛЕНИЕ </a:t>
            </a:r>
            <a:r>
              <a:rPr lang="ru-RU" sz="900" dirty="0">
                <a:latin typeface="Times New Roman" pitchFamily="18" charset="0"/>
                <a:cs typeface="Times New Roman" pitchFamily="18" charset="0"/>
              </a:rPr>
              <a:t>ПРАВИТЕЛЬСТВА РОССИЙСКОЙ ФЕДЕРАЦИИ ОТ 30 МАРТА 2013 Г. № 286 «О ФОРМИРОВАНИИ НЕЗАВИСИМОЙ СИСТЕМЫ </a:t>
            </a: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ОЦЕНКИ КАЧЕСТВА </a:t>
            </a:r>
            <a:r>
              <a:rPr lang="ru-RU" sz="900" dirty="0">
                <a:latin typeface="Times New Roman" pitchFamily="18" charset="0"/>
                <a:cs typeface="Times New Roman" pitchFamily="18" charset="0"/>
              </a:rPr>
              <a:t>РАБОТЫ ОРГАНИЗАЦИЙ, ОКАЗЫВАЮЩИХ СОЦИАЛЬНЫЕ УСЛУГИ</a:t>
            </a: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>
              <a:buFont typeface="Wingdings" pitchFamily="2" charset="2"/>
              <a:buChar char="Ø"/>
            </a:pPr>
            <a:r>
              <a:rPr lang="ru-RU" sz="900" b="1" cap="all" dirty="0" smtClean="0">
                <a:latin typeface="Times New Roman" pitchFamily="18" charset="0"/>
                <a:cs typeface="Times New Roman" pitchFamily="18" charset="0"/>
              </a:rPr>
              <a:t>МУНИЦИПАЛЬНАЯ ПРОГРАММА «Развитие системы  образования Чистоозерного района Новосибирской области  на  2016-2020 годы» </a:t>
            </a:r>
          </a:p>
          <a:p>
            <a:pPr>
              <a:buFont typeface="Wingdings" pitchFamily="2" charset="2"/>
              <a:buChar char="Ø"/>
            </a:pPr>
            <a:endParaRPr lang="ru-RU" sz="9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214942" y="357166"/>
            <a:ext cx="3714776" cy="212365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200" b="1" dirty="0" smtClean="0"/>
              <a:t>ИНСТРУМЕНТЫ:</a:t>
            </a:r>
          </a:p>
          <a:p>
            <a:r>
              <a:rPr lang="ru-RU" sz="1000" dirty="0" smtClean="0"/>
              <a:t>1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. Утверждённые Общественным советом при министерстве образования, науки и инновационной политики Новосибирской области «Этапы проведения независимой оценки качества образовательной деятельности организаций, осуществляющих образовательную деятельность на территории Новосибирской области, на период с 2015 по 2018 г.»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2. Мониторинг информационной открытости сайтов образовательных организаций Новосибирской области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3. Анкетирование родителей воспитанников детских садов и обучающихся школ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4. Проведение </a:t>
            </a:r>
            <a:r>
              <a:rPr lang="ru-RU" sz="1000" dirty="0" err="1" smtClean="0">
                <a:latin typeface="Times New Roman" pitchFamily="18" charset="0"/>
                <a:cs typeface="Times New Roman" pitchFamily="18" charset="0"/>
              </a:rPr>
              <a:t>самообследования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школ и детских садов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214942" y="2857496"/>
            <a:ext cx="3714776" cy="135421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200" b="1" dirty="0" smtClean="0"/>
              <a:t>ЭСПЕРТНОЕ СООБЩЕСТВО:</a:t>
            </a:r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Новосибирский 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институт мониторинга и</a:t>
            </a:r>
          </a:p>
          <a:p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развития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образования</a:t>
            </a:r>
          </a:p>
          <a:p>
            <a:endParaRPr lang="ru-RU" sz="1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Муниципальный  административно-общественный совет по развитию образования Чистоозерного  района</a:t>
            </a:r>
          </a:p>
          <a:p>
            <a:endParaRPr lang="ru-RU" sz="1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Совет руководителей образовательных учреждений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14678" y="642918"/>
            <a:ext cx="1857388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759</TotalTime>
  <Words>2032</Words>
  <Application>Microsoft Office PowerPoint</Application>
  <PresentationFormat>Экран (4:3)</PresentationFormat>
  <Paragraphs>286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WORK</dc:creator>
  <cp:lastModifiedBy>Админ</cp:lastModifiedBy>
  <cp:revision>241</cp:revision>
  <dcterms:created xsi:type="dcterms:W3CDTF">2016-05-26T01:49:04Z</dcterms:created>
  <dcterms:modified xsi:type="dcterms:W3CDTF">2018-06-19T07:58:09Z</dcterms:modified>
</cp:coreProperties>
</file>